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80" r:id="rId10"/>
    <p:sldId id="266" r:id="rId11"/>
    <p:sldId id="267" r:id="rId12"/>
    <p:sldId id="268" r:id="rId13"/>
    <p:sldId id="269" r:id="rId14"/>
    <p:sldId id="271" r:id="rId15"/>
    <p:sldId id="273" r:id="rId16"/>
    <p:sldId id="281" r:id="rId17"/>
    <p:sldId id="276" r:id="rId18"/>
    <p:sldId id="282" r:id="rId19"/>
    <p:sldId id="277" r:id="rId20"/>
    <p:sldId id="278" r:id="rId21"/>
    <p:sldId id="275" r:id="rId22"/>
    <p:sldId id="279" r:id="rId2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49545-E089-4A94-8562-24977081A552}" type="datetimeFigureOut">
              <a:rPr lang="sk-SK" smtClean="0"/>
              <a:pPr/>
              <a:t>15.3.2015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99577-1FE8-42E4-BD30-D5C70A55344D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1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DFFFAB6-CEEC-4DA3-8D79-4B0175137449}" type="datetimeFigureOut">
              <a:rPr lang="sk-SK" smtClean="0"/>
              <a:pPr/>
              <a:t>15.3.2015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527102-566C-42E7-92FB-3479463F18B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FFFAB6-CEEC-4DA3-8D79-4B0175137449}" type="datetimeFigureOut">
              <a:rPr lang="sk-SK" smtClean="0"/>
              <a:pPr/>
              <a:t>15.3.2015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27102-566C-42E7-92FB-3479463F18B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DFFFAB6-CEEC-4DA3-8D79-4B0175137449}" type="datetimeFigureOut">
              <a:rPr lang="sk-SK" smtClean="0"/>
              <a:pPr/>
              <a:t>15.3.2015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527102-566C-42E7-92FB-3479463F18B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FFFAB6-CEEC-4DA3-8D79-4B0175137449}" type="datetimeFigureOut">
              <a:rPr lang="sk-SK" smtClean="0"/>
              <a:pPr/>
              <a:t>15.3.2015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27102-566C-42E7-92FB-3479463F18B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FFFAB6-CEEC-4DA3-8D79-4B0175137449}" type="datetimeFigureOut">
              <a:rPr lang="sk-SK" smtClean="0"/>
              <a:pPr/>
              <a:t>15.3.2015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D527102-566C-42E7-92FB-3479463F18B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FFFAB6-CEEC-4DA3-8D79-4B0175137449}" type="datetimeFigureOut">
              <a:rPr lang="sk-SK" smtClean="0"/>
              <a:pPr/>
              <a:t>15.3.2015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27102-566C-42E7-92FB-3479463F18B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FFFAB6-CEEC-4DA3-8D79-4B0175137449}" type="datetimeFigureOut">
              <a:rPr lang="sk-SK" smtClean="0"/>
              <a:pPr/>
              <a:t>15.3.2015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27102-566C-42E7-92FB-3479463F18B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FFFAB6-CEEC-4DA3-8D79-4B0175137449}" type="datetimeFigureOut">
              <a:rPr lang="sk-SK" smtClean="0"/>
              <a:pPr/>
              <a:t>15.3.2015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27102-566C-42E7-92FB-3479463F18B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FFFAB6-CEEC-4DA3-8D79-4B0175137449}" type="datetimeFigureOut">
              <a:rPr lang="sk-SK" smtClean="0"/>
              <a:pPr/>
              <a:t>15.3.2015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27102-566C-42E7-92FB-3479463F18B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FFFAB6-CEEC-4DA3-8D79-4B0175137449}" type="datetimeFigureOut">
              <a:rPr lang="sk-SK" smtClean="0"/>
              <a:pPr/>
              <a:t>15.3.2015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27102-566C-42E7-92FB-3479463F18B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FFFAB6-CEEC-4DA3-8D79-4B0175137449}" type="datetimeFigureOut">
              <a:rPr lang="sk-SK" smtClean="0"/>
              <a:pPr/>
              <a:t>15.3.2015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527102-566C-42E7-92FB-3479463F18B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1" name="Zástupný symbol tex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DFFFAB6-CEEC-4DA3-8D79-4B0175137449}" type="datetimeFigureOut">
              <a:rPr lang="sk-SK" smtClean="0"/>
              <a:pPr/>
              <a:t>15.3.2015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527102-566C-42E7-92FB-3479463F18B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slow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pbojo@cambridge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sk/url?sa=i&amp;rct=j&amp;q=&amp;esrc=s&amp;source=images&amp;cd=&amp;cad=rja&amp;uact=8&amp;ved=0CAcQjRw&amp;url=http://linguistics101ul2bgroup6.blogspot.com/2013_04_01_archive.html&amp;ei=VQsDVfH3HYzsO7n2gKAL&amp;bvm=bv.88198703,d.bGQ&amp;psig=AFQjCNGDHM7eTkW4r73_LijQHmB45OmLFQ&amp;ust=142634924859471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sk/url?sa=i&amp;rct=j&amp;q=&amp;esrc=s&amp;source=images&amp;cd=&amp;cad=rja&amp;uact=8&amp;ved=0CAcQjRw&amp;url=http://linguistics101ul2bgroup6.blogspot.com/2013_04_01_archive.html&amp;ei=VQsDVfH3HYzsO7n2gKAL&amp;bvm=bv.88198703,d.bGQ&amp;psig=AFQjCNGDHM7eTkW4r73_LijQHmB45OmLFQ&amp;ust=142634924859471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sk/url?sa=i&amp;rct=j&amp;q=&amp;esrc=s&amp;source=images&amp;cd=&amp;cad=rja&amp;uact=8&amp;ved=0CAcQjRw&amp;url=http://linguistics101ul2bgroup6.blogspot.com/2013_04_01_archive.html&amp;ei=VQsDVfH3HYzsO7n2gKAL&amp;bvm=bv.88198703,d.bGQ&amp;psig=AFQjCNGDHM7eTkW4r73_LijQHmB45OmLFQ&amp;ust=142634924859471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Session 4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Peter </a:t>
            </a:r>
            <a:r>
              <a:rPr lang="sk-SK" dirty="0" err="1" smtClean="0"/>
              <a:t>Bojo</a:t>
            </a:r>
            <a:endParaRPr lang="sk-SK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Morphemic analysis</a:t>
            </a:r>
            <a:r>
              <a:rPr lang="sk-SK" dirty="0" smtClean="0"/>
              <a:t>	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4282" y="1714488"/>
            <a:ext cx="8229600" cy="4972072"/>
          </a:xfrm>
        </p:spPr>
        <p:txBody>
          <a:bodyPr>
            <a:normAutofit/>
          </a:bodyPr>
          <a:lstStyle/>
          <a:p>
            <a:r>
              <a:rPr lang="en-US" dirty="0" smtClean="0"/>
              <a:t>We are interested in the morphemic structure, the number and types of morphemes in a word – morphemes being the basic units</a:t>
            </a:r>
          </a:p>
          <a:p>
            <a:r>
              <a:rPr lang="en-US" b="1" dirty="0" smtClean="0"/>
              <a:t>According to the number of units </a:t>
            </a:r>
            <a:r>
              <a:rPr lang="en-US" dirty="0" smtClean="0"/>
              <a:t>– 1. </a:t>
            </a:r>
            <a:r>
              <a:rPr lang="en-US" b="1" dirty="0" err="1" smtClean="0"/>
              <a:t>monomorphemic</a:t>
            </a:r>
            <a:r>
              <a:rPr lang="en-US" dirty="0" smtClean="0"/>
              <a:t> words, 2. </a:t>
            </a:r>
            <a:r>
              <a:rPr lang="sk-SK" b="1" dirty="0" err="1" smtClean="0"/>
              <a:t>p</a:t>
            </a:r>
            <a:r>
              <a:rPr lang="en-US" b="1" dirty="0" err="1" smtClean="0"/>
              <a:t>olymorphemic</a:t>
            </a:r>
            <a:r>
              <a:rPr lang="en-US" b="1" dirty="0" smtClean="0"/>
              <a:t> words</a:t>
            </a:r>
          </a:p>
          <a:p>
            <a:r>
              <a:rPr lang="en-US" b="1" dirty="0" smtClean="0"/>
              <a:t>MONOMORPHEMIC WORDS </a:t>
            </a:r>
            <a:r>
              <a:rPr lang="en-US" dirty="0" smtClean="0"/>
              <a:t>– only one morpheme (one free morpheme, root) – </a:t>
            </a:r>
            <a:r>
              <a:rPr lang="en-US" i="1" dirty="0" smtClean="0"/>
              <a:t>boy, girl, man</a:t>
            </a:r>
          </a:p>
          <a:p>
            <a:r>
              <a:rPr lang="en-US" b="1" dirty="0" smtClean="0"/>
              <a:t>POLYMORPHEMIC WORDS </a:t>
            </a:r>
            <a:r>
              <a:rPr lang="en-US" dirty="0" smtClean="0"/>
              <a:t>– at least one free morpheme and one bound morpheme (a root and a morpheme) – </a:t>
            </a:r>
            <a:r>
              <a:rPr lang="en-US" i="1" dirty="0" smtClean="0"/>
              <a:t>boyhood, disarm, beautifully</a:t>
            </a:r>
            <a:endParaRPr lang="en-US" i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 smtClean="0"/>
              <a:t>Word-formation</a:t>
            </a:r>
            <a:r>
              <a:rPr lang="sk-SK" dirty="0" smtClean="0"/>
              <a:t> </a:t>
            </a:r>
            <a:r>
              <a:rPr lang="sk-SK" dirty="0" err="1" smtClean="0"/>
              <a:t>structure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words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9218" name="Picture 2" descr="http://www.ello.uos.de/uploads/Morphology/word-formation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6810375" cy="43053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Word-formative units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word-formation level of analysis we are concerned with a </a:t>
            </a:r>
            <a:r>
              <a:rPr lang="en-US" b="1" dirty="0" smtClean="0"/>
              <a:t>WORD BASE </a:t>
            </a:r>
            <a:r>
              <a:rPr lang="en-US" dirty="0" smtClean="0"/>
              <a:t>(a word-formative base, stem) and </a:t>
            </a:r>
            <a:r>
              <a:rPr lang="en-US" b="1" dirty="0" smtClean="0"/>
              <a:t>DERIVATIONAL AFFIXES</a:t>
            </a:r>
            <a:r>
              <a:rPr lang="en-US" dirty="0" smtClean="0"/>
              <a:t> (word-formative elements, formants)</a:t>
            </a:r>
          </a:p>
          <a:p>
            <a:r>
              <a:rPr lang="en-US" dirty="0" smtClean="0"/>
              <a:t>Word-formation analysis need not be identical with the morphemic one. Even when they coincide, they are interpreted differently... E.g. 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While in the morphemic analysis the basic unit is a </a:t>
            </a:r>
            <a:r>
              <a:rPr lang="en-US" b="1" dirty="0" smtClean="0"/>
              <a:t>morpheme</a:t>
            </a:r>
            <a:r>
              <a:rPr lang="en-US" dirty="0" smtClean="0"/>
              <a:t>, in the word-formation analysis the basic units are </a:t>
            </a:r>
            <a:r>
              <a:rPr lang="en-US" b="1" dirty="0" smtClean="0"/>
              <a:t>a base</a:t>
            </a:r>
            <a:r>
              <a:rPr lang="en-US" dirty="0" smtClean="0"/>
              <a:t> and </a:t>
            </a:r>
            <a:r>
              <a:rPr lang="en-US" b="1" dirty="0" smtClean="0"/>
              <a:t>an affix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BASE</a:t>
            </a:r>
            <a:r>
              <a:rPr lang="en-US" dirty="0" smtClean="0"/>
              <a:t> is the basic part of a word, consisting of one or more morphemes, from which a new word is formed and which is common to all the other forms of the word. It is the remaining part after</a:t>
            </a:r>
            <a:r>
              <a:rPr lang="sk-SK" dirty="0" smtClean="0"/>
              <a:t> </a:t>
            </a:r>
            <a:r>
              <a:rPr lang="en-US" dirty="0" smtClean="0"/>
              <a:t>the last affix is taken away</a:t>
            </a:r>
            <a:r>
              <a:rPr lang="sk-SK" dirty="0" smtClean="0"/>
              <a:t>. </a:t>
            </a:r>
            <a:endParaRPr lang="en-US" i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214282" y="2285992"/>
          <a:ext cx="8072494" cy="3000395"/>
        </p:xfrm>
        <a:graphic>
          <a:graphicData uri="http://schemas.openxmlformats.org/drawingml/2006/table">
            <a:tbl>
              <a:tblPr/>
              <a:tblGrid>
                <a:gridCol w="4036247"/>
                <a:gridCol w="4036247"/>
              </a:tblGrid>
              <a:tr h="600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MORPHEMIC analysis</a:t>
                      </a:r>
                      <a:endParaRPr lang="en-US" sz="2400" noProof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WORD-FORMATION analysis</a:t>
                      </a:r>
                      <a:endParaRPr lang="en-US" sz="2400" noProof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smtClean="0">
                          <a:latin typeface="Calibri"/>
                          <a:ea typeface="Calibri"/>
                          <a:cs typeface="Times New Roman"/>
                        </a:rPr>
                        <a:t>Work-er</a:t>
                      </a:r>
                      <a:endParaRPr lang="en-US" sz="24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smtClean="0">
                          <a:latin typeface="Calibri"/>
                          <a:ea typeface="Calibri"/>
                          <a:cs typeface="Times New Roman"/>
                        </a:rPr>
                        <a:t>Work-er</a:t>
                      </a:r>
                      <a:endParaRPr lang="en-US" sz="24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smtClean="0">
                          <a:latin typeface="Calibri"/>
                          <a:ea typeface="Calibri"/>
                          <a:cs typeface="Times New Roman"/>
                        </a:rPr>
                        <a:t>Govern-ment-al</a:t>
                      </a:r>
                      <a:endParaRPr lang="en-US" sz="24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smtClean="0">
                          <a:latin typeface="Calibri"/>
                          <a:ea typeface="Calibri"/>
                          <a:cs typeface="Times New Roman"/>
                        </a:rPr>
                        <a:t>Government-al</a:t>
                      </a:r>
                      <a:endParaRPr lang="en-US" sz="24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smtClean="0">
                          <a:latin typeface="Calibri"/>
                          <a:ea typeface="Calibri"/>
                          <a:cs typeface="Times New Roman"/>
                        </a:rPr>
                        <a:t>Act-iv-ity</a:t>
                      </a:r>
                      <a:endParaRPr lang="en-US" sz="24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smtClean="0">
                          <a:latin typeface="Calibri"/>
                          <a:ea typeface="Calibri"/>
                          <a:cs typeface="Times New Roman"/>
                        </a:rPr>
                        <a:t>Activ-ity</a:t>
                      </a:r>
                      <a:endParaRPr lang="en-US" sz="24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smtClean="0">
                          <a:latin typeface="Calibri"/>
                          <a:ea typeface="Calibri"/>
                          <a:cs typeface="Times New Roman"/>
                        </a:rPr>
                        <a:t>Un-friend-li-ness</a:t>
                      </a:r>
                      <a:endParaRPr lang="en-US" sz="24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dirty="0" smtClean="0">
                          <a:latin typeface="Calibri"/>
                          <a:ea typeface="Calibri"/>
                          <a:cs typeface="Times New Roman"/>
                        </a:rPr>
                        <a:t>Un-friendliness</a:t>
                      </a:r>
                      <a:endParaRPr lang="en-US" sz="24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PSEUDOMORPHEMES:</a:t>
            </a:r>
            <a:r>
              <a:rPr lang="en-US" dirty="0" smtClean="0"/>
              <a:t> synchronically, we sometimes have problems with identification of individual parts. We are able to identify derivational morphemes (a prefix) but have problems with identification of the base, or vice versa: </a:t>
            </a:r>
            <a:r>
              <a:rPr lang="en-US" i="1" dirty="0" smtClean="0"/>
              <a:t>en-gage, re-</a:t>
            </a:r>
            <a:r>
              <a:rPr lang="en-US" i="1" dirty="0" err="1" smtClean="0"/>
              <a:t>tain</a:t>
            </a:r>
            <a:r>
              <a:rPr lang="en-US" i="1" dirty="0" smtClean="0"/>
              <a:t>, de-</a:t>
            </a:r>
            <a:r>
              <a:rPr lang="en-US" i="1" dirty="0" err="1" smtClean="0"/>
              <a:t>ceive</a:t>
            </a:r>
            <a:r>
              <a:rPr lang="en-US" dirty="0" smtClean="0"/>
              <a:t>. These are called </a:t>
            </a:r>
            <a:r>
              <a:rPr lang="en-US" dirty="0" err="1" smtClean="0"/>
              <a:t>pseudomorphemes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word-formative bases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 smtClean="0"/>
              <a:t>				</a:t>
            </a:r>
            <a:r>
              <a:rPr lang="en-US" dirty="0" smtClean="0"/>
              <a:t>Bases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Simple		complex</a:t>
            </a:r>
          </a:p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</a:rPr>
              <a:t>Child</a:t>
            </a:r>
            <a:r>
              <a:rPr lang="en-US" i="1" dirty="0" smtClean="0"/>
              <a:t>-hood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derived		compound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b="1" i="1" dirty="0" smtClean="0">
                <a:solidFill>
                  <a:srgbClr val="00B050"/>
                </a:solidFill>
              </a:rPr>
              <a:t>government</a:t>
            </a:r>
            <a:r>
              <a:rPr lang="en-US" i="1" dirty="0" smtClean="0"/>
              <a:t>-al	</a:t>
            </a:r>
            <a:r>
              <a:rPr lang="en-US" b="1" i="1" dirty="0" err="1" smtClean="0">
                <a:solidFill>
                  <a:srgbClr val="00B050"/>
                </a:solidFill>
              </a:rPr>
              <a:t>fulfil</a:t>
            </a:r>
            <a:r>
              <a:rPr lang="en-US" i="1" dirty="0" smtClean="0"/>
              <a:t>-</a:t>
            </a:r>
            <a:r>
              <a:rPr lang="sk-SK" i="1" dirty="0" smtClean="0"/>
              <a:t>(</a:t>
            </a:r>
            <a:r>
              <a:rPr lang="en-US" i="1" dirty="0" err="1" smtClean="0"/>
              <a:t>ment</a:t>
            </a:r>
            <a:r>
              <a:rPr lang="sk-SK" i="1" dirty="0" smtClean="0"/>
              <a:t>)</a:t>
            </a: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  <p:cxnSp>
        <p:nvCxnSpPr>
          <p:cNvPr id="5" name="Rovná spojovacia šípka 4"/>
          <p:cNvCxnSpPr/>
          <p:nvPr/>
        </p:nvCxnSpPr>
        <p:spPr>
          <a:xfrm rot="10800000" flipV="1">
            <a:off x="1571604" y="2143116"/>
            <a:ext cx="185738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ovacia šípka 5"/>
          <p:cNvCxnSpPr/>
          <p:nvPr/>
        </p:nvCxnSpPr>
        <p:spPr>
          <a:xfrm rot="16200000" flipH="1">
            <a:off x="3214678" y="2357430"/>
            <a:ext cx="100013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ovacia šípka 6"/>
          <p:cNvCxnSpPr/>
          <p:nvPr/>
        </p:nvCxnSpPr>
        <p:spPr>
          <a:xfrm rot="5400000">
            <a:off x="3000364" y="3500438"/>
            <a:ext cx="85725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ovacia šípka 9"/>
          <p:cNvCxnSpPr/>
          <p:nvPr/>
        </p:nvCxnSpPr>
        <p:spPr>
          <a:xfrm>
            <a:off x="3857620" y="3429000"/>
            <a:ext cx="150019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From the point of view of word-formative structure </a:t>
            </a:r>
            <a:r>
              <a:rPr lang="en-US" dirty="0" smtClean="0">
                <a:solidFill>
                  <a:srgbClr val="00B050"/>
                </a:solidFill>
              </a:rPr>
              <a:t>bases</a:t>
            </a:r>
            <a:r>
              <a:rPr lang="en-US" dirty="0" smtClean="0"/>
              <a:t> may be: 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0034" y="2011680"/>
            <a:ext cx="7239000" cy="4846320"/>
          </a:xfrm>
        </p:spPr>
        <p:txBody>
          <a:bodyPr>
            <a:normAutofit/>
          </a:bodyPr>
          <a:lstStyle/>
          <a:p>
            <a:r>
              <a:rPr lang="en-US" b="1" dirty="0" smtClean="0"/>
              <a:t>Simple: </a:t>
            </a:r>
            <a:r>
              <a:rPr lang="en-US" dirty="0" smtClean="0"/>
              <a:t>only one morpheme. Here the base is equal to the root, and morphemically it is </a:t>
            </a:r>
            <a:r>
              <a:rPr lang="en-US" dirty="0" smtClean="0"/>
              <a:t>no</a:t>
            </a:r>
            <a:r>
              <a:rPr lang="sk-SK" dirty="0" smtClean="0"/>
              <a:t>n</a:t>
            </a:r>
            <a:r>
              <a:rPr lang="en-US" dirty="0" smtClean="0"/>
              <a:t>-motivated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B050"/>
                </a:solidFill>
              </a:rPr>
              <a:t>nice</a:t>
            </a:r>
            <a:r>
              <a:rPr lang="en-US" dirty="0" smtClean="0"/>
              <a:t>(</a:t>
            </a:r>
            <a:r>
              <a:rPr lang="en-US" dirty="0" err="1" smtClean="0"/>
              <a:t>ly</a:t>
            </a:r>
            <a:r>
              <a:rPr lang="en-US" dirty="0" smtClean="0"/>
              <a:t>), </a:t>
            </a:r>
            <a:r>
              <a:rPr lang="en-US" dirty="0" smtClean="0">
                <a:solidFill>
                  <a:srgbClr val="00B050"/>
                </a:solidFill>
              </a:rPr>
              <a:t>child</a:t>
            </a:r>
            <a:r>
              <a:rPr lang="en-US" dirty="0" smtClean="0"/>
              <a:t> (hood)</a:t>
            </a:r>
          </a:p>
          <a:p>
            <a:r>
              <a:rPr lang="en-US" b="1" dirty="0" smtClean="0"/>
              <a:t>Complex: </a:t>
            </a:r>
            <a:r>
              <a:rPr lang="en-US" dirty="0" smtClean="0"/>
              <a:t>are morphologically motivated and may be further divided into derived and compound bases: </a:t>
            </a:r>
          </a:p>
          <a:p>
            <a:pPr>
              <a:buFontTx/>
              <a:buChar char="-"/>
            </a:pPr>
            <a:r>
              <a:rPr lang="en-US" b="1" dirty="0" smtClean="0"/>
              <a:t>Derived bases: </a:t>
            </a:r>
            <a:r>
              <a:rPr lang="en-US" dirty="0" smtClean="0"/>
              <a:t>one root morpheme and an affix: </a:t>
            </a:r>
            <a:r>
              <a:rPr lang="en-US" dirty="0" smtClean="0">
                <a:solidFill>
                  <a:srgbClr val="00B050"/>
                </a:solidFill>
              </a:rPr>
              <a:t>government</a:t>
            </a:r>
            <a:r>
              <a:rPr lang="en-US" dirty="0" smtClean="0"/>
              <a:t>(al)</a:t>
            </a:r>
          </a:p>
          <a:p>
            <a:pPr>
              <a:buFontTx/>
              <a:buChar char="-"/>
            </a:pPr>
            <a:r>
              <a:rPr lang="en-US" b="1" dirty="0" smtClean="0"/>
              <a:t>Compound bases: </a:t>
            </a:r>
            <a:r>
              <a:rPr lang="en-US" dirty="0" smtClean="0"/>
              <a:t>at least two roots: </a:t>
            </a:r>
            <a:r>
              <a:rPr lang="en-US" dirty="0" smtClean="0">
                <a:solidFill>
                  <a:srgbClr val="00B050"/>
                </a:solidFill>
              </a:rPr>
              <a:t>sportsman</a:t>
            </a:r>
            <a:r>
              <a:rPr lang="en-US" dirty="0" smtClean="0"/>
              <a:t>(ship), </a:t>
            </a:r>
            <a:r>
              <a:rPr lang="en-US" dirty="0" err="1" smtClean="0">
                <a:solidFill>
                  <a:srgbClr val="00B050"/>
                </a:solidFill>
              </a:rPr>
              <a:t>fulfil</a:t>
            </a:r>
            <a:r>
              <a:rPr lang="en-US" dirty="0" smtClean="0"/>
              <a:t>(</a:t>
            </a:r>
            <a:r>
              <a:rPr lang="en-US" dirty="0" err="1" smtClean="0"/>
              <a:t>ment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Morphemic and Word-formative structure - Differences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1028700" y="2357430"/>
          <a:ext cx="6096000" cy="2814804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1447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 b="1" dirty="0">
                          <a:latin typeface="Calibri"/>
                          <a:ea typeface="Calibri"/>
                          <a:cs typeface="Times New Roman"/>
                        </a:rPr>
                        <a:t>Morphemic analysis</a:t>
                      </a:r>
                      <a:endParaRPr lang="sk-SK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 b="1" dirty="0">
                          <a:latin typeface="Calibri"/>
                          <a:ea typeface="Calibri"/>
                          <a:cs typeface="Times New Roman"/>
                        </a:rPr>
                        <a:t>Word-formative analysis</a:t>
                      </a:r>
                      <a:endParaRPr lang="sk-SK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Root</a:t>
                      </a:r>
                      <a:endParaRPr lang="sk-SK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Base (Stem)</a:t>
                      </a:r>
                      <a:endParaRPr lang="sk-SK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Basic unit is morpheme</a:t>
                      </a:r>
                      <a:endParaRPr lang="sk-SK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Basic units are base and affix</a:t>
                      </a:r>
                      <a:endParaRPr lang="sk-SK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Affixes – additional comments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Affixes may be of different origin (</a:t>
            </a:r>
            <a:r>
              <a:rPr lang="en-US" dirty="0" err="1" smtClean="0"/>
              <a:t>latin</a:t>
            </a:r>
            <a:r>
              <a:rPr lang="sk-SK" dirty="0" smtClean="0"/>
              <a:t> (</a:t>
            </a:r>
            <a:r>
              <a:rPr lang="sk-SK" dirty="0" err="1" smtClean="0"/>
              <a:t>inter</a:t>
            </a:r>
            <a:r>
              <a:rPr lang="sk-SK" dirty="0" smtClean="0"/>
              <a:t>)</a:t>
            </a:r>
            <a:r>
              <a:rPr lang="en-US" dirty="0" smtClean="0"/>
              <a:t>, French</a:t>
            </a:r>
            <a:r>
              <a:rPr lang="sk-SK" dirty="0" smtClean="0"/>
              <a:t> (</a:t>
            </a:r>
            <a:r>
              <a:rPr lang="sk-SK" dirty="0" err="1" smtClean="0"/>
              <a:t>ette</a:t>
            </a:r>
            <a:r>
              <a:rPr lang="sk-SK" dirty="0" smtClean="0"/>
              <a:t>)</a:t>
            </a:r>
            <a:r>
              <a:rPr lang="en-US" dirty="0" smtClean="0"/>
              <a:t>, </a:t>
            </a:r>
            <a:r>
              <a:rPr lang="en-US" dirty="0" smtClean="0"/>
              <a:t>Greek: </a:t>
            </a:r>
            <a:r>
              <a:rPr lang="sk-SK" i="1" dirty="0" smtClean="0"/>
              <a:t>(a)</a:t>
            </a:r>
            <a:r>
              <a:rPr lang="en-US" i="1" dirty="0" smtClean="0"/>
              <a:t> comfortable</a:t>
            </a:r>
            <a:r>
              <a:rPr lang="sk-SK" i="1" dirty="0" smtClean="0"/>
              <a:t>)</a:t>
            </a:r>
            <a:endParaRPr lang="en-US" i="1" dirty="0" smtClean="0"/>
          </a:p>
          <a:p>
            <a:r>
              <a:rPr lang="en-US" b="1" dirty="0" smtClean="0"/>
              <a:t>Productive/non-productive affixes </a:t>
            </a:r>
            <a:r>
              <a:rPr lang="en-US" dirty="0" smtClean="0"/>
              <a:t>– only some affixes are frequently used to form new words. The degree of productivity varies and in general, prefixes are more productive than suffixes. Productive affixes are e.g. </a:t>
            </a:r>
            <a:r>
              <a:rPr lang="en-US" i="1" dirty="0" smtClean="0"/>
              <a:t>anti, </a:t>
            </a:r>
            <a:r>
              <a:rPr lang="en-US" i="1" dirty="0" err="1" smtClean="0"/>
              <a:t>ize</a:t>
            </a:r>
            <a:r>
              <a:rPr lang="en-US" i="1" dirty="0" smtClean="0"/>
              <a:t>, ism, </a:t>
            </a:r>
            <a:r>
              <a:rPr lang="en-US" i="1" dirty="0" err="1" smtClean="0"/>
              <a:t>ness</a:t>
            </a:r>
            <a:r>
              <a:rPr lang="en-US" i="1" dirty="0" smtClean="0"/>
              <a:t> – antiwar</a:t>
            </a:r>
            <a:endParaRPr lang="en-US" i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to talk about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morphemes</a:t>
            </a:r>
          </a:p>
          <a:p>
            <a:r>
              <a:rPr lang="en-US" dirty="0" smtClean="0"/>
              <a:t>Morphemic and Word-formation structure of lexical units</a:t>
            </a:r>
            <a:endParaRPr lang="en-US" dirty="0"/>
          </a:p>
        </p:txBody>
      </p:sp>
      <p:pic>
        <p:nvPicPr>
          <p:cNvPr id="20482" name="Picture 2" descr="Student thinking Royalty Free Stock Pho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143247"/>
            <a:ext cx="3419486" cy="28201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Affixes may be </a:t>
            </a:r>
            <a:r>
              <a:rPr lang="en-US" b="1" dirty="0" err="1" smtClean="0"/>
              <a:t>polysemous</a:t>
            </a:r>
            <a:r>
              <a:rPr lang="en-US" b="1" dirty="0" smtClean="0"/>
              <a:t>, homonymous, and synonymous:</a:t>
            </a:r>
          </a:p>
          <a:p>
            <a:pPr>
              <a:buFontTx/>
              <a:buChar char="-"/>
            </a:pPr>
            <a:r>
              <a:rPr lang="en-US" b="1" dirty="0" err="1" smtClean="0"/>
              <a:t>Polysemous</a:t>
            </a:r>
            <a:r>
              <a:rPr lang="en-US" dirty="0" smtClean="0"/>
              <a:t> – </a:t>
            </a:r>
            <a:r>
              <a:rPr lang="en-US" i="1" dirty="0" err="1" smtClean="0"/>
              <a:t>er</a:t>
            </a:r>
            <a:r>
              <a:rPr lang="en-US" dirty="0" smtClean="0"/>
              <a:t> – who does </a:t>
            </a:r>
            <a:r>
              <a:rPr lang="en-US" dirty="0" err="1" smtClean="0"/>
              <a:t>sth</a:t>
            </a:r>
            <a:r>
              <a:rPr lang="en-US" dirty="0" smtClean="0"/>
              <a:t> (</a:t>
            </a:r>
            <a:r>
              <a:rPr lang="en-US" i="1" dirty="0" smtClean="0"/>
              <a:t>dancer</a:t>
            </a:r>
            <a:r>
              <a:rPr lang="sk-SK" i="1" dirty="0" smtClean="0"/>
              <a:t>)</a:t>
            </a:r>
            <a:r>
              <a:rPr lang="en-US" dirty="0" smtClean="0"/>
              <a:t>, </a:t>
            </a:r>
            <a:r>
              <a:rPr lang="en-US" dirty="0" err="1" smtClean="0"/>
              <a:t>sth</a:t>
            </a:r>
            <a:r>
              <a:rPr lang="en-US" dirty="0" smtClean="0"/>
              <a:t> that does </a:t>
            </a:r>
            <a:r>
              <a:rPr lang="en-US" dirty="0" err="1" smtClean="0"/>
              <a:t>sth</a:t>
            </a:r>
            <a:r>
              <a:rPr lang="en-US" dirty="0" smtClean="0"/>
              <a:t>: </a:t>
            </a:r>
            <a:r>
              <a:rPr lang="sk-SK" dirty="0" smtClean="0"/>
              <a:t>(</a:t>
            </a:r>
            <a:r>
              <a:rPr lang="en-US" i="1" dirty="0" smtClean="0"/>
              <a:t>boiler</a:t>
            </a:r>
            <a:r>
              <a:rPr lang="sk-SK" i="1" dirty="0" smtClean="0"/>
              <a:t>)</a:t>
            </a:r>
            <a:endParaRPr lang="en-US" i="1" dirty="0" smtClean="0"/>
          </a:p>
          <a:p>
            <a:pPr>
              <a:buFontTx/>
              <a:buChar char="-"/>
            </a:pPr>
            <a:r>
              <a:rPr lang="en-US" b="1" dirty="0" smtClean="0"/>
              <a:t>Homonymous</a:t>
            </a:r>
            <a:r>
              <a:rPr lang="en-US" dirty="0" smtClean="0"/>
              <a:t> </a:t>
            </a:r>
            <a:r>
              <a:rPr lang="en-US" dirty="0" smtClean="0"/>
              <a:t>(used to form both the same and different word class) – </a:t>
            </a:r>
            <a:r>
              <a:rPr lang="en-US" i="1" dirty="0" smtClean="0"/>
              <a:t>en:</a:t>
            </a:r>
            <a:r>
              <a:rPr lang="en-US" dirty="0" smtClean="0"/>
              <a:t> 1. </a:t>
            </a:r>
            <a:r>
              <a:rPr lang="en-US" dirty="0" err="1" smtClean="0"/>
              <a:t>Adj</a:t>
            </a:r>
            <a:r>
              <a:rPr lang="en-US" dirty="0" smtClean="0"/>
              <a:t> – </a:t>
            </a:r>
            <a:r>
              <a:rPr lang="en-US" i="1" dirty="0" smtClean="0"/>
              <a:t>wooden</a:t>
            </a:r>
            <a:r>
              <a:rPr lang="en-US" dirty="0" smtClean="0"/>
              <a:t>, 2. verb – </a:t>
            </a:r>
            <a:r>
              <a:rPr lang="en-US" i="1" dirty="0" err="1" smtClean="0"/>
              <a:t>strenghten</a:t>
            </a:r>
            <a:r>
              <a:rPr lang="en-US" dirty="0" smtClean="0"/>
              <a:t>, </a:t>
            </a:r>
          </a:p>
          <a:p>
            <a:pPr>
              <a:buFontTx/>
              <a:buChar char="-"/>
            </a:pPr>
            <a:r>
              <a:rPr lang="en-US" b="1" dirty="0" smtClean="0"/>
              <a:t>Synonymous:</a:t>
            </a:r>
            <a:r>
              <a:rPr lang="en-US" dirty="0" smtClean="0"/>
              <a:t> e.g. </a:t>
            </a:r>
            <a:r>
              <a:rPr lang="en-US" i="1" dirty="0" smtClean="0"/>
              <a:t>or, </a:t>
            </a:r>
            <a:r>
              <a:rPr lang="en-US" i="1" dirty="0" err="1" smtClean="0"/>
              <a:t>er</a:t>
            </a:r>
            <a:r>
              <a:rPr lang="en-US" i="1" dirty="0" smtClean="0"/>
              <a:t>, </a:t>
            </a:r>
            <a:r>
              <a:rPr lang="en-US" i="1" dirty="0" err="1" smtClean="0"/>
              <a:t>ist</a:t>
            </a:r>
            <a:r>
              <a:rPr lang="en-US" i="1" dirty="0" smtClean="0"/>
              <a:t> (actor, writer, artist)</a:t>
            </a:r>
            <a:endParaRPr lang="en-US" i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Possibilities of combinations of a base and affixes are limited, certain bases can be combined only with certain affixes: </a:t>
            </a:r>
          </a:p>
          <a:p>
            <a:r>
              <a:rPr lang="en-US" i="1" dirty="0" smtClean="0"/>
              <a:t>Nouns + -hood, -ling, </a:t>
            </a:r>
            <a:r>
              <a:rPr lang="en-US" i="1" dirty="0" err="1" smtClean="0"/>
              <a:t>ful</a:t>
            </a:r>
            <a:r>
              <a:rPr lang="en-US" i="1" dirty="0" smtClean="0"/>
              <a:t>, less</a:t>
            </a:r>
            <a:endParaRPr lang="en-US" i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k-SK" sz="4000" dirty="0" err="1" smtClean="0"/>
              <a:t>Thank</a:t>
            </a:r>
            <a:r>
              <a:rPr lang="sk-SK" sz="4000" dirty="0" smtClean="0"/>
              <a:t> </a:t>
            </a:r>
            <a:r>
              <a:rPr lang="sk-SK" sz="4000" dirty="0" err="1" smtClean="0"/>
              <a:t>You</a:t>
            </a:r>
            <a:endParaRPr lang="sk-SK" sz="4000" dirty="0" smtClean="0"/>
          </a:p>
          <a:p>
            <a:pPr algn="ctr">
              <a:buNone/>
            </a:pPr>
            <a:endParaRPr lang="sk-SK" sz="4000" dirty="0" smtClean="0"/>
          </a:p>
          <a:p>
            <a:pPr algn="ctr">
              <a:buNone/>
            </a:pPr>
            <a:r>
              <a:rPr lang="sk-SK" sz="4000" dirty="0" err="1" smtClean="0">
                <a:solidFill>
                  <a:srgbClr val="0070C0"/>
                </a:solidFill>
                <a:hlinkClick r:id="rId2"/>
              </a:rPr>
              <a:t>pbojo@cambridge.org</a:t>
            </a:r>
            <a:endParaRPr lang="sk-SK" sz="4000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sk-SK" sz="4000" dirty="0" smtClean="0">
                <a:solidFill>
                  <a:srgbClr val="0070C0"/>
                </a:solidFill>
              </a:rPr>
              <a:t>0908 614 039 </a:t>
            </a:r>
            <a:endParaRPr lang="sk-SK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1. </a:t>
            </a:r>
            <a:r>
              <a:rPr lang="en-US" dirty="0" smtClean="0"/>
              <a:t>Morphemic structure of words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Words can be divided into smaller meaningful parts – morphemes</a:t>
            </a:r>
          </a:p>
          <a:p>
            <a:r>
              <a:rPr lang="en-US" b="1" dirty="0" smtClean="0"/>
              <a:t>MORPHEMES </a:t>
            </a:r>
            <a:r>
              <a:rPr lang="en-US" dirty="0" smtClean="0"/>
              <a:t>– the smallest meaningful units into which a word can be divided </a:t>
            </a:r>
            <a:endParaRPr lang="sk-SK" dirty="0" smtClean="0"/>
          </a:p>
          <a:p>
            <a:r>
              <a:rPr lang="en-US" dirty="0" smtClean="0"/>
              <a:t>A word may consist of one morpheme </a:t>
            </a:r>
            <a:r>
              <a:rPr lang="en-US" i="1" dirty="0" smtClean="0"/>
              <a:t>(go, love, look) </a:t>
            </a:r>
            <a:r>
              <a:rPr lang="en-US" dirty="0" smtClean="0"/>
              <a:t>or more morphemes </a:t>
            </a:r>
            <a:r>
              <a:rPr lang="en-US" i="1" dirty="0" smtClean="0"/>
              <a:t>(</a:t>
            </a:r>
            <a:r>
              <a:rPr lang="en-US" i="1" dirty="0" err="1" smtClean="0"/>
              <a:t>lovel-ly</a:t>
            </a:r>
            <a:r>
              <a:rPr lang="en-US" i="1" dirty="0" smtClean="0"/>
              <a:t>, un-happy</a:t>
            </a:r>
            <a:r>
              <a:rPr lang="en-US" dirty="0" smtClean="0"/>
              <a:t>,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morpheme can be represented by different forms (</a:t>
            </a:r>
            <a:r>
              <a:rPr lang="en-US" i="1" dirty="0" smtClean="0"/>
              <a:t>descri</a:t>
            </a:r>
            <a:r>
              <a:rPr lang="en-US" i="1" u="sng" dirty="0" smtClean="0"/>
              <a:t>be</a:t>
            </a:r>
            <a:r>
              <a:rPr lang="en-US" i="1" dirty="0" smtClean="0"/>
              <a:t> – descri</a:t>
            </a:r>
            <a:r>
              <a:rPr lang="en-US" i="1" u="sng" dirty="0" smtClean="0"/>
              <a:t>ption</a:t>
            </a:r>
            <a:r>
              <a:rPr lang="en-US" i="1" dirty="0" smtClean="0"/>
              <a:t>, app</a:t>
            </a:r>
            <a:r>
              <a:rPr lang="en-US" i="1" u="sng" dirty="0" smtClean="0"/>
              <a:t>ly</a:t>
            </a:r>
            <a:r>
              <a:rPr lang="en-US" i="1" dirty="0" smtClean="0"/>
              <a:t> – app</a:t>
            </a:r>
            <a:r>
              <a:rPr lang="en-US" i="1" u="sng" dirty="0" smtClean="0"/>
              <a:t>li</a:t>
            </a:r>
            <a:r>
              <a:rPr lang="en-US" i="1" dirty="0" smtClean="0"/>
              <a:t>cation, omi</a:t>
            </a:r>
            <a:r>
              <a:rPr lang="en-US" i="1" u="sng" dirty="0" smtClean="0"/>
              <a:t>t</a:t>
            </a:r>
            <a:r>
              <a:rPr lang="en-US" i="1" dirty="0" smtClean="0"/>
              <a:t> – omi</a:t>
            </a:r>
            <a:r>
              <a:rPr lang="en-US" i="1" u="sng" dirty="0" smtClean="0"/>
              <a:t>ssion</a:t>
            </a:r>
            <a:r>
              <a:rPr lang="sk-SK" i="1" u="sng" dirty="0" smtClean="0"/>
              <a:t>)</a:t>
            </a:r>
            <a:r>
              <a:rPr lang="en-US" dirty="0" smtClean="0"/>
              <a:t>. – These forms are called </a:t>
            </a:r>
            <a:r>
              <a:rPr lang="en-US" b="1" dirty="0" smtClean="0"/>
              <a:t>allomorphs</a:t>
            </a:r>
          </a:p>
          <a:p>
            <a:r>
              <a:rPr lang="en-US" dirty="0" smtClean="0"/>
              <a:t>An </a:t>
            </a:r>
            <a:r>
              <a:rPr lang="en-US" b="1" dirty="0" smtClean="0"/>
              <a:t>ALLOMORPH</a:t>
            </a:r>
            <a:r>
              <a:rPr lang="en-US" dirty="0" smtClean="0"/>
              <a:t> is one of </a:t>
            </a:r>
            <a:r>
              <a:rPr lang="en-US" dirty="0" err="1" smtClean="0"/>
              <a:t>th</a:t>
            </a:r>
            <a:r>
              <a:rPr lang="sk-SK" dirty="0" smtClean="0"/>
              <a:t>e</a:t>
            </a:r>
            <a:r>
              <a:rPr lang="en-US" dirty="0" smtClean="0"/>
              <a:t> forms of a morpheme differing from the basic form by certain sound(s) or letter(s) make-up. It is its realization </a:t>
            </a:r>
          </a:p>
          <a:p>
            <a:endParaRPr lang="sk-SK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5786" y="500042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Classification of morphemes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8596" y="2214554"/>
            <a:ext cx="7239000" cy="4846320"/>
          </a:xfrm>
        </p:spPr>
        <p:txBody>
          <a:bodyPr/>
          <a:lstStyle/>
          <a:p>
            <a:r>
              <a:rPr lang="en-US" dirty="0" smtClean="0"/>
              <a:t>Free – bound</a:t>
            </a:r>
          </a:p>
          <a:p>
            <a:r>
              <a:rPr lang="en-US" dirty="0" smtClean="0"/>
              <a:t>Root – </a:t>
            </a:r>
            <a:r>
              <a:rPr lang="en-US" dirty="0" err="1" smtClean="0"/>
              <a:t>affixational</a:t>
            </a:r>
            <a:endParaRPr lang="en-US" dirty="0" smtClean="0"/>
          </a:p>
          <a:p>
            <a:r>
              <a:rPr lang="en-US" dirty="0" smtClean="0"/>
              <a:t>Lexical – grammatical </a:t>
            </a:r>
            <a:endParaRPr lang="en-US" dirty="0"/>
          </a:p>
        </p:txBody>
      </p:sp>
      <p:pic>
        <p:nvPicPr>
          <p:cNvPr id="16386" name="Picture 2" descr="https://encrypted-tbn0.gstatic.com/images?q=tbn:ANd9GcR8dUvBzkOkk_MxKFmmaM1fYNgTxnsFms2BInlDimVRINUOUprq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704197"/>
            <a:ext cx="6000792" cy="277756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2.1 Free and bound morphemes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MORPHEMES: morphemes homonymous with words: </a:t>
            </a:r>
            <a:r>
              <a:rPr lang="en-US" i="1" dirty="0" smtClean="0"/>
              <a:t>act(or), arm(s)</a:t>
            </a:r>
          </a:p>
          <a:p>
            <a:r>
              <a:rPr lang="en-US" dirty="0" smtClean="0"/>
              <a:t>BOUND MORPHEMES: are those morphemes which are used only with other morphemes: </a:t>
            </a:r>
            <a:r>
              <a:rPr lang="en-US" i="1" dirty="0" smtClean="0"/>
              <a:t>(nice)-</a:t>
            </a:r>
            <a:r>
              <a:rPr lang="en-US" i="1" u="sng" dirty="0" err="1" smtClean="0"/>
              <a:t>ly</a:t>
            </a:r>
            <a:r>
              <a:rPr lang="en-US" i="1" dirty="0" smtClean="0"/>
              <a:t>, </a:t>
            </a:r>
            <a:r>
              <a:rPr lang="en-US" i="1" u="sng" dirty="0" smtClean="0"/>
              <a:t>un</a:t>
            </a:r>
            <a:r>
              <a:rPr lang="en-US" i="1" dirty="0" smtClean="0"/>
              <a:t>-(like</a:t>
            </a:r>
            <a:r>
              <a:rPr lang="en-US" i="1" dirty="0" smtClean="0"/>
              <a:t>)</a:t>
            </a:r>
            <a:r>
              <a:rPr lang="sk-SK" i="1" dirty="0" smtClean="0"/>
              <a:t>, </a:t>
            </a:r>
            <a:r>
              <a:rPr lang="sk-SK" i="1" dirty="0" err="1" smtClean="0"/>
              <a:t>speak-s</a:t>
            </a:r>
            <a:endParaRPr lang="en-US" i="1" dirty="0" smtClean="0"/>
          </a:p>
        </p:txBody>
      </p:sp>
      <p:pic>
        <p:nvPicPr>
          <p:cNvPr id="4" name="Picture 2" descr="https://encrypted-tbn0.gstatic.com/images?q=tbn:ANd9GcR8dUvBzkOkk_MxKFmmaM1fYNgTxnsFms2BInlDimVRINUOUprq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857628"/>
            <a:ext cx="5429288" cy="251303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2.2. Root and </a:t>
            </a:r>
            <a:r>
              <a:rPr lang="en-US" dirty="0" err="1" smtClean="0"/>
              <a:t>Affixational</a:t>
            </a:r>
            <a:r>
              <a:rPr lang="en-US" dirty="0" smtClean="0"/>
              <a:t> morphemes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ROOT MORPHEMES </a:t>
            </a:r>
            <a:r>
              <a:rPr lang="en-US" dirty="0" smtClean="0"/>
              <a:t>(roots): The basic common elements of words – their lexical </a:t>
            </a:r>
            <a:r>
              <a:rPr lang="en-US" dirty="0" err="1" smtClean="0"/>
              <a:t>centres</a:t>
            </a:r>
            <a:r>
              <a:rPr lang="en-US" dirty="0" smtClean="0"/>
              <a:t> within a word family. They are usually free: </a:t>
            </a:r>
            <a:r>
              <a:rPr lang="en-US" b="1" i="1" dirty="0" smtClean="0"/>
              <a:t>friend</a:t>
            </a:r>
            <a:r>
              <a:rPr lang="en-US" i="1" dirty="0" smtClean="0"/>
              <a:t> (friend-</a:t>
            </a:r>
            <a:r>
              <a:rPr lang="en-US" i="1" dirty="0" err="1" smtClean="0"/>
              <a:t>ly</a:t>
            </a:r>
            <a:r>
              <a:rPr lang="en-US" i="1" dirty="0" smtClean="0"/>
              <a:t>, friend-ship)</a:t>
            </a:r>
          </a:p>
          <a:p>
            <a:r>
              <a:rPr lang="en-US" b="1" dirty="0" smtClean="0"/>
              <a:t>AFFIXATIONAL MORPHEMES</a:t>
            </a:r>
            <a:r>
              <a:rPr lang="en-US" dirty="0" smtClean="0"/>
              <a:t>: other linguistic elements attached to the root, at the beginning or at the end of it. (these are bound morphemes) – </a:t>
            </a:r>
            <a:r>
              <a:rPr lang="en-US" i="1" dirty="0" err="1" smtClean="0"/>
              <a:t>ly</a:t>
            </a:r>
            <a:r>
              <a:rPr lang="en-US" i="1" dirty="0" smtClean="0"/>
              <a:t>, un, </a:t>
            </a:r>
            <a:r>
              <a:rPr lang="en-US" i="1" dirty="0" err="1" smtClean="0"/>
              <a:t>ment</a:t>
            </a:r>
            <a:r>
              <a:rPr lang="en-US" i="1" dirty="0" smtClean="0"/>
              <a:t> </a:t>
            </a:r>
            <a:endParaRPr lang="sk-SK" i="1" dirty="0" smtClean="0"/>
          </a:p>
          <a:p>
            <a:pPr>
              <a:buNone/>
            </a:pPr>
            <a:endParaRPr lang="sk-SK" i="1" dirty="0" smtClean="0"/>
          </a:p>
          <a:p>
            <a:pPr>
              <a:buNone/>
            </a:pPr>
            <a:r>
              <a:rPr lang="sk-SK" i="1" dirty="0" smtClean="0"/>
              <a:t>1. </a:t>
            </a:r>
            <a:r>
              <a:rPr lang="sk-SK" i="1" dirty="0" err="1" smtClean="0"/>
              <a:t>Prefixes</a:t>
            </a:r>
            <a:r>
              <a:rPr lang="sk-SK" i="1" dirty="0" smtClean="0"/>
              <a:t>		2.Sufixes		3. </a:t>
            </a:r>
            <a:r>
              <a:rPr lang="sk-SK" i="1" dirty="0" err="1" smtClean="0"/>
              <a:t>Infixes</a:t>
            </a:r>
            <a:endParaRPr lang="sk-SK" i="1" dirty="0" smtClean="0"/>
          </a:p>
        </p:txBody>
      </p:sp>
      <p:cxnSp>
        <p:nvCxnSpPr>
          <p:cNvPr id="5" name="Rovná spojovacia šípka 4"/>
          <p:cNvCxnSpPr/>
          <p:nvPr/>
        </p:nvCxnSpPr>
        <p:spPr>
          <a:xfrm rot="10800000" flipV="1">
            <a:off x="1643042" y="4929198"/>
            <a:ext cx="185738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ovacia šípka 5"/>
          <p:cNvCxnSpPr/>
          <p:nvPr/>
        </p:nvCxnSpPr>
        <p:spPr>
          <a:xfrm rot="5400000">
            <a:off x="3321835" y="517923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ovacia šípka 7"/>
          <p:cNvCxnSpPr/>
          <p:nvPr/>
        </p:nvCxnSpPr>
        <p:spPr>
          <a:xfrm>
            <a:off x="3571868" y="4929198"/>
            <a:ext cx="271464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Affixes according to their function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According to their function, affixes are divided into </a:t>
            </a:r>
            <a:r>
              <a:rPr lang="en-US" b="1" dirty="0" smtClean="0"/>
              <a:t>1. Inflectional </a:t>
            </a:r>
            <a:r>
              <a:rPr lang="en-US" dirty="0" smtClean="0"/>
              <a:t>and </a:t>
            </a:r>
            <a:r>
              <a:rPr lang="en-US" b="1" dirty="0" smtClean="0"/>
              <a:t>2. Derivational</a:t>
            </a:r>
          </a:p>
        </p:txBody>
      </p:sp>
      <p:pic>
        <p:nvPicPr>
          <p:cNvPr id="4" name="Picture 2" descr="https://encrypted-tbn0.gstatic.com/images?q=tbn:ANd9GcR8dUvBzkOkk_MxKFmmaM1fYNgTxnsFms2BInlDimVRINUOUprq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000372"/>
            <a:ext cx="6945211" cy="32147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INFLECTIONAL: </a:t>
            </a:r>
            <a:r>
              <a:rPr lang="en-US" dirty="0" smtClean="0"/>
              <a:t>used to build new forms of the word  </a:t>
            </a:r>
            <a:r>
              <a:rPr lang="en-US" i="1" dirty="0" smtClean="0"/>
              <a:t>(s, </a:t>
            </a:r>
            <a:r>
              <a:rPr lang="en-US" i="1" dirty="0" err="1" smtClean="0"/>
              <a:t>ed</a:t>
            </a:r>
            <a:r>
              <a:rPr lang="en-US" i="1" dirty="0" smtClean="0"/>
              <a:t>). </a:t>
            </a:r>
            <a:r>
              <a:rPr lang="en-US" dirty="0" smtClean="0"/>
              <a:t>They are grammatical markers</a:t>
            </a:r>
          </a:p>
          <a:p>
            <a:r>
              <a:rPr lang="en-US" b="1" dirty="0" smtClean="0"/>
              <a:t>DERIVATIONAL:</a:t>
            </a:r>
            <a:r>
              <a:rPr lang="en-US" dirty="0" smtClean="0"/>
              <a:t> used to build new words/lexemes (</a:t>
            </a:r>
            <a:r>
              <a:rPr lang="en-US" i="1" dirty="0" smtClean="0"/>
              <a:t>or, </a:t>
            </a:r>
            <a:r>
              <a:rPr lang="en-US" i="1" dirty="0" err="1" smtClean="0"/>
              <a:t>ive</a:t>
            </a:r>
            <a:r>
              <a:rPr lang="en-US" i="1" dirty="0" smtClean="0"/>
              <a:t>, un)</a:t>
            </a:r>
          </a:p>
          <a:p>
            <a:r>
              <a:rPr lang="en-US" dirty="0" smtClean="0"/>
              <a:t>Some affixes can be both inflectional and derivational: </a:t>
            </a:r>
            <a:r>
              <a:rPr lang="en-US" i="1" dirty="0" err="1" smtClean="0"/>
              <a:t>colours</a:t>
            </a:r>
            <a:r>
              <a:rPr lang="en-US" i="1" dirty="0" smtClean="0"/>
              <a:t> (</a:t>
            </a:r>
            <a:r>
              <a:rPr lang="en-US" i="1" dirty="0" err="1" smtClean="0"/>
              <a:t>farby</a:t>
            </a:r>
            <a:r>
              <a:rPr lang="en-US" i="1" dirty="0" smtClean="0"/>
              <a:t>, </a:t>
            </a:r>
            <a:r>
              <a:rPr lang="en-US" i="1" dirty="0" err="1" smtClean="0"/>
              <a:t>zástava</a:t>
            </a:r>
            <a:r>
              <a:rPr lang="en-US" i="1" dirty="0" smtClean="0"/>
              <a:t>), customs (</a:t>
            </a:r>
            <a:r>
              <a:rPr lang="en-US" i="1" dirty="0" err="1" smtClean="0"/>
              <a:t>zvyky</a:t>
            </a:r>
            <a:r>
              <a:rPr lang="en-US" i="1" dirty="0" smtClean="0"/>
              <a:t>, </a:t>
            </a:r>
            <a:r>
              <a:rPr lang="en-US" i="1" dirty="0" err="1" smtClean="0"/>
              <a:t>clo</a:t>
            </a:r>
            <a:r>
              <a:rPr lang="en-US" i="1" dirty="0" smtClean="0"/>
              <a:t>), works (</a:t>
            </a:r>
            <a:r>
              <a:rPr lang="en-US" i="1" dirty="0" err="1" smtClean="0"/>
              <a:t>závod</a:t>
            </a:r>
            <a:r>
              <a:rPr lang="en-US" i="1" dirty="0" smtClean="0"/>
              <a:t>)</a:t>
            </a:r>
          </a:p>
          <a:p>
            <a:endParaRPr lang="sk-SK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uxusn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1087</TotalTime>
  <Words>902</Words>
  <Application>Microsoft Office PowerPoint</Application>
  <PresentationFormat>Prezentácia na obrazovke (4:3)</PresentationFormat>
  <Paragraphs>87</Paragraphs>
  <Slides>22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22</vt:i4>
      </vt:variant>
    </vt:vector>
  </HeadingPairs>
  <TitlesOfParts>
    <vt:vector size="23" baseType="lpstr">
      <vt:lpstr>Luxusný</vt:lpstr>
      <vt:lpstr>Session 4</vt:lpstr>
      <vt:lpstr>Points to talk about</vt:lpstr>
      <vt:lpstr>1. Morphemic structure of words</vt:lpstr>
      <vt:lpstr>Snímka 4</vt:lpstr>
      <vt:lpstr> Classification of morphemes</vt:lpstr>
      <vt:lpstr>2.1 Free and bound morphemes</vt:lpstr>
      <vt:lpstr>2.2. Root and Affixational morphemes</vt:lpstr>
      <vt:lpstr>Affixes according to their function</vt:lpstr>
      <vt:lpstr>Snímka 9</vt:lpstr>
      <vt:lpstr>Morphemic analysis </vt:lpstr>
      <vt:lpstr>Word-formation structure of words</vt:lpstr>
      <vt:lpstr>Word-formative units</vt:lpstr>
      <vt:lpstr>Snímka 13</vt:lpstr>
      <vt:lpstr>Snímka 14</vt:lpstr>
      <vt:lpstr>Snímka 15</vt:lpstr>
      <vt:lpstr>Types of word-formative bases</vt:lpstr>
      <vt:lpstr>From the point of view of word-formative structure bases may be: </vt:lpstr>
      <vt:lpstr>Morphemic and Word-formative structure - Differences</vt:lpstr>
      <vt:lpstr>Affixes – additional comments</vt:lpstr>
      <vt:lpstr>Snímka 20</vt:lpstr>
      <vt:lpstr>Snímka 21</vt:lpstr>
      <vt:lpstr>Snímka 22</vt:lpstr>
    </vt:vector>
  </TitlesOfParts>
  <Company>Cambridge University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4</dc:title>
  <dc:creator>Peter Bojo</dc:creator>
  <cp:lastModifiedBy>Peter Bojo</cp:lastModifiedBy>
  <cp:revision>57</cp:revision>
  <dcterms:created xsi:type="dcterms:W3CDTF">2015-03-12T19:18:03Z</dcterms:created>
  <dcterms:modified xsi:type="dcterms:W3CDTF">2015-03-16T06:00:08Z</dcterms:modified>
</cp:coreProperties>
</file>