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64" r:id="rId16"/>
    <p:sldId id="265" r:id="rId17"/>
    <p:sldId id="266" r:id="rId18"/>
    <p:sldId id="267" r:id="rId19"/>
    <p:sldId id="271" r:id="rId20"/>
    <p:sldId id="272" r:id="rId21"/>
    <p:sldId id="274" r:id="rId22"/>
    <p:sldId id="275" r:id="rId23"/>
    <p:sldId id="269" r:id="rId24"/>
    <p:sldId id="268" r:id="rId25"/>
    <p:sldId id="276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D70003-1455-4193-AE16-49A561689C2C}" type="datetimeFigureOut">
              <a:rPr lang="sk-SK" smtClean="0"/>
              <a:t>2. 3. 2014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1F2384-5258-4D51-B78F-3B270DCBF559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sk/url?sa=i&amp;rct=j&amp;q=&amp;esrc=s&amp;frm=1&amp;source=images&amp;cd=&amp;cad=rja&amp;docid=DaMsKXCcIpVygM&amp;tbnid=bcQxbmMZ2y3lnM:&amp;ved=0CAUQjRw&amp;url=http://www.bbc.co.uk/schools/primaryhistory/anglo_saxons/who_were_the_anglo-saxons/&amp;ei=_3BQUvPhDsXW0gWHn4HYDg&amp;bvm=bv.53537100,d.bGE&amp;psig=AFQjCNGdEnnUpYGJe4VdLxVWiovhEl6rwQ&amp;ust=13810898879771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sk/url?sa=i&amp;rct=j&amp;q=&amp;esrc=s&amp;frm=1&amp;source=images&amp;cd=&amp;cad=rja&amp;docid=RhROWw3y93bzyM&amp;tbnid=owM42ZdosFC94M:&amp;ved=0CAUQjRw&amp;url=http://www.accuracyingenesis.com/babel.html&amp;ei=nHJQUtmnAsGS0AWmlIDgCg&amp;bvm=bv.53537100,d.bGE&amp;psig=AFQjCNFGRIKUC9FGAs-vQsgfubTvQX1pPw&amp;ust=13810903231877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D4058Zk2Uv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ck_vowel" TargetMode="External"/><Relationship Id="rId2" Type="http://schemas.openxmlformats.org/officeDocument/2006/relationships/hyperlink" Target="http://en.wikipedia.org/wiki/Vowel_backn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Roundedness" TargetMode="External"/><Relationship Id="rId4" Type="http://schemas.openxmlformats.org/officeDocument/2006/relationships/hyperlink" Target="http://en.wikipedia.org/wiki/Consonan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pbojo@cambridg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sk/url?sa=i&amp;rct=j&amp;q=&amp;esrc=s&amp;frm=1&amp;source=images&amp;cd=&amp;cad=rja&amp;docid=l8ro1hlaNn1ROM&amp;tbnid=tdYdsPAeSW0QFM:&amp;ved=0CAUQjRw&amp;url=http://andromeda.rutgers.edu/~jlynch/language.html&amp;ei=jmhQUpyaMZGo0AWi_YHoDA&amp;bvm=bv.53537100,d.bGE&amp;psig=AFQjCNG2GABEzg-4ZhxmAwH_1YTHXmL_kw&amp;ust=138108775222134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Session</a:t>
            </a:r>
            <a:r>
              <a:rPr lang="sk-SK" dirty="0" smtClean="0"/>
              <a:t> 3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Peter </a:t>
            </a:r>
            <a:r>
              <a:rPr lang="sk-SK" dirty="0" err="1" smtClean="0"/>
              <a:t>Bojo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English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English (4th – 11th </a:t>
            </a:r>
            <a:r>
              <a:rPr lang="en-US" dirty="0" err="1" smtClean="0"/>
              <a:t>cen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Middle English (1100 – 1500)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Early Modern English (1500 – 1800)</a:t>
            </a:r>
          </a:p>
          <a:p>
            <a:endParaRPr lang="en-US" dirty="0" smtClean="0"/>
          </a:p>
          <a:p>
            <a:r>
              <a:rPr lang="en-US" dirty="0" smtClean="0"/>
              <a:t>Late Modern English (1800 – Present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Picture 4" descr="Example of Old Engl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71546"/>
            <a:ext cx="2000232" cy="116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Example of Middle Engl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928802"/>
            <a:ext cx="1928806" cy="183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Example of Early Modern Engl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571876"/>
            <a:ext cx="2000264" cy="174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215206" y="857232"/>
            <a:ext cx="1789113" cy="469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Part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of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sk-SK" sz="20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Beowulf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715008" y="2357430"/>
            <a:ext cx="1789113" cy="46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G.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Chaucer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500958" y="5143512"/>
            <a:ext cx="1500197" cy="682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Hamlet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by Shakespeare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Old</a:t>
            </a:r>
            <a:r>
              <a:rPr lang="sk-SK" dirty="0" smtClean="0"/>
              <a:t> </a:t>
            </a:r>
            <a:r>
              <a:rPr lang="sk-SK" dirty="0" err="1" smtClean="0"/>
              <a:t>English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Celtic influence – names of towns, rivers, regions (London, Avon, Kent...)</a:t>
            </a:r>
          </a:p>
          <a:p>
            <a:r>
              <a:rPr lang="en-US" dirty="0" smtClean="0"/>
              <a:t>When Old Saxons started settling, Britain – still Roman province</a:t>
            </a:r>
          </a:p>
          <a:p>
            <a:r>
              <a:rPr lang="en-US" dirty="0" smtClean="0"/>
              <a:t>Old Saxons controlled the country until 700</a:t>
            </a:r>
          </a:p>
          <a:p>
            <a:r>
              <a:rPr lang="en-US" dirty="0" smtClean="0"/>
              <a:t>3 main Germanic tribes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r>
              <a:rPr lang="en-US" dirty="0" smtClean="0"/>
              <a:t>Old Saxons – North-West Germany</a:t>
            </a:r>
          </a:p>
          <a:p>
            <a:r>
              <a:rPr lang="en-US" dirty="0" smtClean="0"/>
              <a:t>Angles – Denmark</a:t>
            </a:r>
          </a:p>
          <a:p>
            <a:r>
              <a:rPr lang="en-US" dirty="0" smtClean="0"/>
              <a:t>Jutes – Jutland (Denmark)</a:t>
            </a:r>
            <a:endParaRPr lang="en-US" dirty="0"/>
          </a:p>
        </p:txBody>
      </p:sp>
      <p:pic>
        <p:nvPicPr>
          <p:cNvPr id="18434" name="Picture 2" descr="http://downloads.bbc.co.uk/rmhttp/schools/primaryhistory/images/anglo_saxons/who_were_the_anglo-saxons/anglo-saxon_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14196"/>
            <a:ext cx="6867527" cy="46214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 Saxon language – established as literary standard</a:t>
            </a:r>
          </a:p>
          <a:p>
            <a:r>
              <a:rPr lang="en-US" dirty="0" smtClean="0"/>
              <a:t>Language influenced by words of Scandinavian origin: take, window, anger, knife...</a:t>
            </a:r>
            <a:endParaRPr lang="en-US" dirty="0"/>
          </a:p>
        </p:txBody>
      </p:sp>
      <p:pic>
        <p:nvPicPr>
          <p:cNvPr id="20482" name="Picture 2" descr="http://www.accuracyingenesis.com/newsaxon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-18719" r="67500"/>
          <a:stretch>
            <a:fillRect/>
          </a:stretch>
        </p:blipFill>
        <p:spPr bwMode="auto">
          <a:xfrm>
            <a:off x="4786314" y="-571528"/>
            <a:ext cx="3571900" cy="7270152"/>
          </a:xfrm>
          <a:prstGeom prst="rect">
            <a:avLst/>
          </a:prstGeom>
          <a:noFill/>
        </p:spPr>
      </p:pic>
      <p:pic>
        <p:nvPicPr>
          <p:cNvPr id="20484" name="Picture 4" descr="Anglo-Saxon Imag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57628"/>
            <a:ext cx="2500330" cy="24053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http://www.youtube.com/watch?v=D4058Zk2Uv4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18164" t="12451" r="40234" b="55322"/>
          <a:stretch>
            <a:fillRect/>
          </a:stretch>
        </p:blipFill>
        <p:spPr bwMode="auto">
          <a:xfrm>
            <a:off x="4643437" y="260648"/>
            <a:ext cx="426517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ĺžnik 6"/>
          <p:cNvSpPr/>
          <p:nvPr/>
        </p:nvSpPr>
        <p:spPr>
          <a:xfrm>
            <a:off x="5004048" y="2143116"/>
            <a:ext cx="40579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Three Rings for the </a:t>
            </a:r>
            <a:r>
              <a:rPr lang="en-US" dirty="0" err="1" smtClean="0"/>
              <a:t>Elven</a:t>
            </a:r>
            <a:r>
              <a:rPr lang="en-US" dirty="0" smtClean="0"/>
              <a:t>-kings under the sky,</a:t>
            </a:r>
            <a:br>
              <a:rPr lang="en-US" dirty="0" smtClean="0"/>
            </a:br>
            <a:r>
              <a:rPr lang="en-US" dirty="0" smtClean="0"/>
              <a:t>Seven </a:t>
            </a:r>
            <a:r>
              <a:rPr lang="en-US" dirty="0" err="1" smtClean="0"/>
              <a:t>fo</a:t>
            </a:r>
            <a:r>
              <a:rPr lang="en-US" dirty="0" smtClean="0"/>
              <a:t> the Dwarf-lords in their halls of stone,</a:t>
            </a:r>
            <a:br>
              <a:rPr lang="en-US" dirty="0" smtClean="0"/>
            </a:br>
            <a:r>
              <a:rPr lang="en-US" dirty="0" smtClean="0"/>
              <a:t>Nine for Mortal Men doomed to die,</a:t>
            </a:r>
            <a:br>
              <a:rPr lang="en-US" dirty="0" smtClean="0"/>
            </a:br>
            <a:r>
              <a:rPr lang="en-US" dirty="0" smtClean="0"/>
              <a:t>One for the Dark Lord on his dark throne</a:t>
            </a:r>
            <a:br>
              <a:rPr lang="en-US" dirty="0" smtClean="0"/>
            </a:br>
            <a:r>
              <a:rPr lang="en-US" dirty="0" smtClean="0"/>
              <a:t>In the Land of </a:t>
            </a:r>
            <a:r>
              <a:rPr lang="en-US" dirty="0" err="1" smtClean="0"/>
              <a:t>Mordor</a:t>
            </a:r>
            <a:r>
              <a:rPr lang="en-US" dirty="0" smtClean="0"/>
              <a:t> where the Shadows lie.</a:t>
            </a:r>
            <a:br>
              <a:rPr lang="en-US" dirty="0" smtClean="0"/>
            </a:br>
            <a:r>
              <a:rPr lang="en-US" dirty="0" smtClean="0"/>
              <a:t>One Ring to rule them all, One Ring to find them,</a:t>
            </a:r>
            <a:br>
              <a:rPr lang="en-US" dirty="0" smtClean="0"/>
            </a:br>
            <a:r>
              <a:rPr lang="en-US" dirty="0" smtClean="0"/>
              <a:t>One Ring to bring them all and in the darkness bind them</a:t>
            </a:r>
            <a:br>
              <a:rPr lang="en-US" dirty="0" smtClean="0"/>
            </a:br>
            <a:r>
              <a:rPr lang="en-US" dirty="0" smtClean="0"/>
              <a:t>In the Land of </a:t>
            </a:r>
            <a:r>
              <a:rPr lang="en-US" dirty="0" err="1" smtClean="0"/>
              <a:t>Mordor</a:t>
            </a:r>
            <a:r>
              <a:rPr lang="en-US" dirty="0" smtClean="0"/>
              <a:t> where the Shadows lie. 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499265" y="25649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 smtClean="0"/>
              <a:t>Hringas</a:t>
            </a:r>
            <a:r>
              <a:rPr lang="sk-SK" dirty="0" smtClean="0"/>
              <a:t> </a:t>
            </a:r>
            <a:r>
              <a:rPr lang="sk-SK" dirty="0" err="1" smtClean="0"/>
              <a:t>þríe</a:t>
            </a:r>
            <a:r>
              <a:rPr lang="sk-SK" dirty="0" smtClean="0"/>
              <a:t>       </a:t>
            </a:r>
            <a:r>
              <a:rPr lang="sk-SK" dirty="0" err="1" smtClean="0"/>
              <a:t>þéodnum</a:t>
            </a:r>
            <a:r>
              <a:rPr lang="sk-SK" dirty="0" smtClean="0"/>
              <a:t> </a:t>
            </a:r>
            <a:r>
              <a:rPr lang="sk-SK" dirty="0" err="1" smtClean="0"/>
              <a:t>Ælfa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err="1" smtClean="0"/>
              <a:t>allra</a:t>
            </a:r>
            <a:r>
              <a:rPr lang="sk-SK" dirty="0" smtClean="0"/>
              <a:t> </a:t>
            </a:r>
            <a:r>
              <a:rPr lang="sk-SK" dirty="0" err="1" smtClean="0"/>
              <a:t>ældestum</a:t>
            </a:r>
            <a:r>
              <a:rPr lang="sk-SK" dirty="0" smtClean="0"/>
              <a:t>,     </a:t>
            </a:r>
            <a:r>
              <a:rPr lang="sk-SK" dirty="0" err="1" smtClean="0"/>
              <a:t>ofer</a:t>
            </a:r>
            <a:r>
              <a:rPr lang="sk-SK" dirty="0" smtClean="0"/>
              <a:t> </a:t>
            </a:r>
            <a:r>
              <a:rPr lang="sk-SK" dirty="0" err="1" smtClean="0"/>
              <a:t>eormengrunde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dirty="0" err="1" smtClean="0"/>
              <a:t>Hringas</a:t>
            </a:r>
            <a:r>
              <a:rPr lang="sk-SK" dirty="0" smtClean="0"/>
              <a:t> </a:t>
            </a:r>
            <a:r>
              <a:rPr lang="sk-SK" dirty="0" err="1" smtClean="0"/>
              <a:t>seofun</a:t>
            </a:r>
            <a:r>
              <a:rPr lang="sk-SK" dirty="0" smtClean="0"/>
              <a:t>     </a:t>
            </a:r>
            <a:r>
              <a:rPr lang="sk-SK" dirty="0" err="1" smtClean="0"/>
              <a:t>innan</a:t>
            </a:r>
            <a:r>
              <a:rPr lang="sk-SK" dirty="0" smtClean="0"/>
              <a:t> </a:t>
            </a:r>
            <a:r>
              <a:rPr lang="sk-SK" dirty="0" err="1" smtClean="0"/>
              <a:t>sele</a:t>
            </a:r>
            <a:r>
              <a:rPr lang="sk-SK" dirty="0" smtClean="0"/>
              <a:t> </a:t>
            </a:r>
            <a:r>
              <a:rPr lang="sk-SK" dirty="0" err="1" smtClean="0"/>
              <a:t>stænnum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err="1" smtClean="0"/>
              <a:t>Dwergdryhtnum</a:t>
            </a:r>
            <a:r>
              <a:rPr lang="sk-SK" dirty="0" smtClean="0"/>
              <a:t>.     </a:t>
            </a:r>
            <a:r>
              <a:rPr lang="sk-SK" dirty="0" err="1" smtClean="0"/>
              <a:t>Derc</a:t>
            </a:r>
            <a:r>
              <a:rPr lang="sk-SK" dirty="0" smtClean="0"/>
              <a:t> </a:t>
            </a:r>
            <a:r>
              <a:rPr lang="sk-SK" dirty="0" err="1" smtClean="0"/>
              <a:t>heara</a:t>
            </a:r>
            <a:r>
              <a:rPr lang="sk-SK" dirty="0" smtClean="0"/>
              <a:t> </a:t>
            </a:r>
            <a:r>
              <a:rPr lang="sk-SK" dirty="0" err="1" smtClean="0"/>
              <a:t>hús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dirty="0" err="1" smtClean="0"/>
              <a:t>Hringas</a:t>
            </a:r>
            <a:r>
              <a:rPr lang="sk-SK" dirty="0" smtClean="0"/>
              <a:t> </a:t>
            </a:r>
            <a:r>
              <a:rPr lang="sk-SK" dirty="0" err="1" smtClean="0"/>
              <a:t>nigon</a:t>
            </a:r>
            <a:r>
              <a:rPr lang="sk-SK" dirty="0" smtClean="0"/>
              <a:t>     </a:t>
            </a:r>
            <a:r>
              <a:rPr lang="sk-SK" dirty="0" err="1" smtClean="0"/>
              <a:t>néote</a:t>
            </a:r>
            <a:r>
              <a:rPr lang="sk-SK" dirty="0" smtClean="0"/>
              <a:t> </a:t>
            </a:r>
            <a:r>
              <a:rPr lang="sk-SK" dirty="0" err="1" smtClean="0"/>
              <a:t>Moncynn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err="1" smtClean="0"/>
              <a:t>hláfordas</a:t>
            </a:r>
            <a:r>
              <a:rPr lang="sk-SK" dirty="0" smtClean="0"/>
              <a:t> </a:t>
            </a:r>
            <a:r>
              <a:rPr lang="sk-SK" dirty="0" err="1" smtClean="0"/>
              <a:t>méra</a:t>
            </a:r>
            <a:r>
              <a:rPr lang="sk-SK" dirty="0" smtClean="0"/>
              <a:t>     </a:t>
            </a:r>
            <a:r>
              <a:rPr lang="sk-SK" dirty="0" err="1" smtClean="0"/>
              <a:t>mégas</a:t>
            </a:r>
            <a:r>
              <a:rPr lang="sk-SK" dirty="0" smtClean="0"/>
              <a:t> </a:t>
            </a:r>
            <a:r>
              <a:rPr lang="sk-SK" dirty="0" err="1" smtClean="0"/>
              <a:t>déaðfæge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dirty="0" err="1" smtClean="0"/>
              <a:t>Heolstres</a:t>
            </a:r>
            <a:r>
              <a:rPr lang="sk-SK" dirty="0" smtClean="0"/>
              <a:t> </a:t>
            </a:r>
            <a:r>
              <a:rPr lang="sk-SK" dirty="0" err="1" smtClean="0"/>
              <a:t>Hearra</a:t>
            </a:r>
            <a:r>
              <a:rPr lang="sk-SK" dirty="0" smtClean="0"/>
              <a:t>     </a:t>
            </a:r>
            <a:r>
              <a:rPr lang="sk-SK" dirty="0" err="1" smtClean="0"/>
              <a:t>hring</a:t>
            </a:r>
            <a:r>
              <a:rPr lang="sk-SK" dirty="0" smtClean="0"/>
              <a:t> </a:t>
            </a:r>
            <a:r>
              <a:rPr lang="sk-SK" dirty="0" err="1" smtClean="0"/>
              <a:t>ánne</a:t>
            </a:r>
            <a:r>
              <a:rPr lang="sk-SK" dirty="0" smtClean="0"/>
              <a:t> </a:t>
            </a:r>
            <a:r>
              <a:rPr lang="sk-SK" dirty="0" err="1" smtClean="0"/>
              <a:t>weardað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in </a:t>
            </a:r>
            <a:r>
              <a:rPr lang="sk-SK" dirty="0" err="1" smtClean="0"/>
              <a:t>dryhtsele</a:t>
            </a:r>
            <a:r>
              <a:rPr lang="sk-SK" dirty="0" smtClean="0"/>
              <a:t> </a:t>
            </a:r>
            <a:r>
              <a:rPr lang="sk-SK" dirty="0" err="1" smtClean="0"/>
              <a:t>dimmum</a:t>
            </a:r>
            <a:r>
              <a:rPr lang="sk-SK" dirty="0" smtClean="0"/>
              <a:t>     on </a:t>
            </a:r>
            <a:r>
              <a:rPr lang="sk-SK" dirty="0" err="1" smtClean="0"/>
              <a:t>dercan</a:t>
            </a:r>
            <a:r>
              <a:rPr lang="sk-SK" dirty="0" smtClean="0"/>
              <a:t> </a:t>
            </a:r>
            <a:r>
              <a:rPr lang="sk-SK" dirty="0" err="1" smtClean="0"/>
              <a:t>þrymmsetle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þér</a:t>
            </a:r>
            <a:r>
              <a:rPr lang="sk-SK" dirty="0" smtClean="0"/>
              <a:t> </a:t>
            </a:r>
            <a:r>
              <a:rPr lang="sk-SK" dirty="0" err="1" smtClean="0"/>
              <a:t>licgað</a:t>
            </a:r>
            <a:r>
              <a:rPr lang="sk-SK" dirty="0" smtClean="0"/>
              <a:t> </a:t>
            </a:r>
            <a:r>
              <a:rPr lang="sk-SK" dirty="0" err="1" smtClean="0"/>
              <a:t>scedwa</a:t>
            </a:r>
            <a:r>
              <a:rPr lang="sk-SK" dirty="0" smtClean="0"/>
              <a:t>     in </a:t>
            </a:r>
            <a:r>
              <a:rPr lang="sk-SK" dirty="0" err="1" smtClean="0"/>
              <a:t>londe</a:t>
            </a:r>
            <a:r>
              <a:rPr lang="sk-SK" dirty="0" smtClean="0"/>
              <a:t> </a:t>
            </a:r>
            <a:r>
              <a:rPr lang="sk-SK" dirty="0" err="1" smtClean="0"/>
              <a:t>Mordores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dirty="0" err="1" smtClean="0"/>
              <a:t>Hring</a:t>
            </a:r>
            <a:r>
              <a:rPr lang="sk-SK" dirty="0" smtClean="0"/>
              <a:t> </a:t>
            </a:r>
            <a:r>
              <a:rPr lang="sk-SK" dirty="0" err="1" smtClean="0"/>
              <a:t>án</a:t>
            </a:r>
            <a:r>
              <a:rPr lang="sk-SK" dirty="0" smtClean="0"/>
              <a:t> </a:t>
            </a:r>
            <a:r>
              <a:rPr lang="sk-SK" dirty="0" err="1" smtClean="0"/>
              <a:t>gewalde</a:t>
            </a:r>
            <a:r>
              <a:rPr lang="sk-SK" dirty="0" smtClean="0"/>
              <a:t>,     </a:t>
            </a:r>
            <a:r>
              <a:rPr lang="sk-SK" dirty="0" err="1" smtClean="0"/>
              <a:t>hring</a:t>
            </a:r>
            <a:r>
              <a:rPr lang="sk-SK" dirty="0" smtClean="0"/>
              <a:t> </a:t>
            </a:r>
            <a:r>
              <a:rPr lang="sk-SK" dirty="0" err="1" smtClean="0"/>
              <a:t>án</a:t>
            </a:r>
            <a:r>
              <a:rPr lang="sk-SK" dirty="0" smtClean="0"/>
              <a:t> </a:t>
            </a:r>
            <a:r>
              <a:rPr lang="sk-SK" dirty="0" err="1" smtClean="0"/>
              <a:t>gefinde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err="1" smtClean="0"/>
              <a:t>hring</a:t>
            </a:r>
            <a:r>
              <a:rPr lang="sk-SK" dirty="0" smtClean="0"/>
              <a:t> </a:t>
            </a:r>
            <a:r>
              <a:rPr lang="sk-SK" dirty="0" err="1" smtClean="0"/>
              <a:t>án</a:t>
            </a:r>
            <a:r>
              <a:rPr lang="sk-SK" dirty="0" smtClean="0"/>
              <a:t> </a:t>
            </a:r>
            <a:r>
              <a:rPr lang="sk-SK" dirty="0" err="1" smtClean="0"/>
              <a:t>gebringe</a:t>
            </a:r>
            <a:r>
              <a:rPr lang="sk-SK" dirty="0" smtClean="0"/>
              <a:t>,     </a:t>
            </a:r>
            <a:r>
              <a:rPr lang="sk-SK" dirty="0" err="1" smtClean="0"/>
              <a:t>hring</a:t>
            </a:r>
            <a:r>
              <a:rPr lang="sk-SK" dirty="0" smtClean="0"/>
              <a:t> </a:t>
            </a:r>
            <a:r>
              <a:rPr lang="sk-SK" dirty="0" err="1" smtClean="0"/>
              <a:t>án</a:t>
            </a:r>
            <a:r>
              <a:rPr lang="sk-SK" dirty="0" smtClean="0"/>
              <a:t> </a:t>
            </a:r>
            <a:r>
              <a:rPr lang="sk-SK" dirty="0" err="1" smtClean="0"/>
              <a:t>gebinde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þéoda</a:t>
            </a:r>
            <a:r>
              <a:rPr lang="sk-SK" dirty="0" smtClean="0"/>
              <a:t> </a:t>
            </a:r>
            <a:r>
              <a:rPr lang="sk-SK" dirty="0" err="1" smtClean="0"/>
              <a:t>swá</a:t>
            </a:r>
            <a:r>
              <a:rPr lang="sk-SK" dirty="0" smtClean="0"/>
              <a:t> </a:t>
            </a:r>
            <a:r>
              <a:rPr lang="sk-SK" dirty="0" err="1" smtClean="0"/>
              <a:t>þéowas</a:t>
            </a:r>
            <a:r>
              <a:rPr lang="sk-SK" dirty="0" smtClean="0"/>
              <a:t>     in </a:t>
            </a:r>
            <a:r>
              <a:rPr lang="sk-SK" dirty="0" err="1" smtClean="0"/>
              <a:t>þéostrum</a:t>
            </a:r>
            <a:r>
              <a:rPr lang="sk-SK" dirty="0" smtClean="0"/>
              <a:t> </a:t>
            </a:r>
            <a:r>
              <a:rPr lang="sk-SK" dirty="0" err="1" smtClean="0"/>
              <a:t>tógedere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þér</a:t>
            </a:r>
            <a:r>
              <a:rPr lang="sk-SK" dirty="0" smtClean="0"/>
              <a:t> </a:t>
            </a:r>
            <a:r>
              <a:rPr lang="sk-SK" dirty="0" err="1" smtClean="0"/>
              <a:t>licgað</a:t>
            </a:r>
            <a:r>
              <a:rPr lang="sk-SK" dirty="0" smtClean="0"/>
              <a:t> </a:t>
            </a:r>
            <a:r>
              <a:rPr lang="sk-SK" dirty="0" err="1" smtClean="0"/>
              <a:t>scedwa</a:t>
            </a:r>
            <a:r>
              <a:rPr lang="sk-SK" dirty="0" smtClean="0"/>
              <a:t>     </a:t>
            </a:r>
            <a:r>
              <a:rPr lang="sk-SK" dirty="0" err="1" smtClean="0"/>
              <a:t>in</a:t>
            </a:r>
            <a:r>
              <a:rPr lang="sk-SK" dirty="0" smtClean="0"/>
              <a:t> </a:t>
            </a:r>
            <a:r>
              <a:rPr lang="sk-SK" dirty="0" err="1" smtClean="0"/>
              <a:t>londe</a:t>
            </a:r>
            <a:r>
              <a:rPr lang="sk-SK" dirty="0" smtClean="0"/>
              <a:t> </a:t>
            </a:r>
            <a:r>
              <a:rPr lang="sk-SK" dirty="0" err="1" smtClean="0"/>
              <a:t>Mordores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Middle</a:t>
            </a:r>
            <a:r>
              <a:rPr lang="sk-SK" dirty="0" smtClean="0"/>
              <a:t> </a:t>
            </a:r>
            <a:r>
              <a:rPr lang="sk-SK" dirty="0" err="1" smtClean="0"/>
              <a:t>English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Hastings 1066 – native English aristocracy destroyed</a:t>
            </a:r>
          </a:p>
          <a:p>
            <a:r>
              <a:rPr lang="en-US" dirty="0" smtClean="0"/>
              <a:t>French – language of ruling class</a:t>
            </a:r>
          </a:p>
          <a:p>
            <a:r>
              <a:rPr lang="en-US" dirty="0" smtClean="0"/>
              <a:t>English preserved its Germanic structure</a:t>
            </a:r>
          </a:p>
          <a:p>
            <a:r>
              <a:rPr lang="en-US" dirty="0" smtClean="0"/>
              <a:t>13th Century – tendency of English Population to return to English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sk-SK" smtClean="0"/>
              <a:t>36</a:t>
            </a:r>
            <a:r>
              <a:rPr lang="en-US" smtClean="0"/>
              <a:t>2 </a:t>
            </a:r>
            <a:r>
              <a:rPr lang="en-US" dirty="0" smtClean="0"/>
              <a:t>– English was made the official language of the law-courts</a:t>
            </a:r>
          </a:p>
          <a:p>
            <a:r>
              <a:rPr lang="en-US" dirty="0" smtClean="0"/>
              <a:t>East Midland region dialect – new language standard of the country</a:t>
            </a:r>
          </a:p>
          <a:p>
            <a:r>
              <a:rPr lang="en-US" dirty="0" smtClean="0"/>
              <a:t>Grammar – two inflectional systems – Old English, Old Norse</a:t>
            </a:r>
          </a:p>
          <a:p>
            <a:r>
              <a:rPr lang="en-US" dirty="0" smtClean="0"/>
              <a:t>Number of noun cases reduced to 3 (Nominative, Genitive, Accusative)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Gramaticalisation</a:t>
            </a:r>
            <a:r>
              <a:rPr lang="en-US" dirty="0" smtClean="0"/>
              <a:t> of the sentence word order (SVO)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Modern</a:t>
            </a:r>
            <a:r>
              <a:rPr lang="sk-SK" dirty="0" smtClean="0"/>
              <a:t> </a:t>
            </a:r>
            <a:r>
              <a:rPr lang="sk-SK" dirty="0" err="1" smtClean="0"/>
              <a:t>English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1700 – Latin still had </a:t>
            </a:r>
            <a:r>
              <a:rPr lang="en-US" dirty="0" err="1" smtClean="0"/>
              <a:t>pres</a:t>
            </a:r>
            <a:r>
              <a:rPr lang="sk-SK" dirty="0" smtClean="0"/>
              <a:t>t</a:t>
            </a:r>
            <a:r>
              <a:rPr lang="en-US" dirty="0" err="1" smtClean="0"/>
              <a:t>ige</a:t>
            </a:r>
            <a:endParaRPr lang="en-US" dirty="0" smtClean="0"/>
          </a:p>
          <a:p>
            <a:r>
              <a:rPr lang="en-US" dirty="0" smtClean="0"/>
              <a:t>Bible translated into English – English got the prestige</a:t>
            </a:r>
          </a:p>
          <a:p>
            <a:r>
              <a:rPr lang="en-US" dirty="0" smtClean="0"/>
              <a:t>Latin still spoken by scholar and highly educated people</a:t>
            </a:r>
          </a:p>
          <a:p>
            <a:r>
              <a:rPr lang="en-US" dirty="0" smtClean="0"/>
              <a:t>Modern English – changes (grammar + vocabulary)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Grammar and Vocabulary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1" dirty="0"/>
              <a:t>e</a:t>
            </a:r>
            <a:r>
              <a:rPr lang="en-US" b="1" i="1" dirty="0" smtClean="0"/>
              <a:t>n</a:t>
            </a:r>
            <a:r>
              <a:rPr lang="en-US" dirty="0" smtClean="0"/>
              <a:t> plural – replaced by –</a:t>
            </a:r>
            <a:r>
              <a:rPr lang="en-US" b="1" i="1" dirty="0" smtClean="0"/>
              <a:t>eth</a:t>
            </a:r>
          </a:p>
          <a:p>
            <a:r>
              <a:rPr lang="en-US" dirty="0" smtClean="0"/>
              <a:t>3rd </a:t>
            </a:r>
            <a:r>
              <a:rPr lang="en-US" dirty="0" err="1" smtClean="0"/>
              <a:t>p.sin</a:t>
            </a:r>
            <a:r>
              <a:rPr lang="en-US" dirty="0" smtClean="0"/>
              <a:t>- </a:t>
            </a:r>
            <a:r>
              <a:rPr lang="en-US" b="1" i="1" dirty="0" smtClean="0"/>
              <a:t>eth</a:t>
            </a:r>
            <a:r>
              <a:rPr lang="en-US" dirty="0" smtClean="0"/>
              <a:t> morpheme replaced by –</a:t>
            </a:r>
            <a:r>
              <a:rPr lang="en-US" b="1" i="1" dirty="0" err="1" smtClean="0"/>
              <a:t>es</a:t>
            </a:r>
            <a:r>
              <a:rPr lang="en-US" b="1" i="1" dirty="0" smtClean="0"/>
              <a:t> </a:t>
            </a:r>
            <a:r>
              <a:rPr lang="en-US" dirty="0" smtClean="0"/>
              <a:t>ending – later - </a:t>
            </a:r>
            <a:r>
              <a:rPr lang="en-US" i="1" dirty="0" smtClean="0"/>
              <a:t>/-s/, /-z/, /</a:t>
            </a:r>
            <a:r>
              <a:rPr lang="en-US" i="1" dirty="0" err="1" smtClean="0"/>
              <a:t>iz</a:t>
            </a:r>
            <a:r>
              <a:rPr lang="en-US" i="1" dirty="0" smtClean="0"/>
              <a:t>/ </a:t>
            </a:r>
            <a:r>
              <a:rPr lang="en-US" b="1" dirty="0" smtClean="0"/>
              <a:t>allomorphs</a:t>
            </a:r>
          </a:p>
          <a:p>
            <a:r>
              <a:rPr lang="en-US" dirty="0" smtClean="0"/>
              <a:t>Difference between sin. and pl. past forms disappeared</a:t>
            </a:r>
          </a:p>
          <a:p>
            <a:r>
              <a:rPr lang="en-US" dirty="0" smtClean="0"/>
              <a:t>The perfective aspect was used with auxiliaries be and have</a:t>
            </a:r>
            <a:endParaRPr lang="en-US" dirty="0"/>
          </a:p>
        </p:txBody>
      </p:sp>
      <p:sp>
        <p:nvSpPr>
          <p:cNvPr id="5" name="Obdĺžnik 4"/>
          <p:cNvSpPr/>
          <p:nvPr/>
        </p:nvSpPr>
        <p:spPr>
          <a:xfrm>
            <a:off x="2411760" y="4438650"/>
            <a:ext cx="6516216" cy="241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ALLOMORPH:</a:t>
            </a:r>
            <a:r>
              <a:rPr lang="sk-SK" sz="2400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Any 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of the variant forms of a morpheme. For example, the phonetic (s) of </a:t>
            </a:r>
            <a:r>
              <a:rPr lang="en-US" sz="2400" i="1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cats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(k</a:t>
            </a:r>
            <a:r>
              <a:rPr lang="sk-SK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ts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), (z) of </a:t>
            </a:r>
            <a:r>
              <a:rPr lang="en-US" sz="2400" i="1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pigs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(p</a:t>
            </a:r>
            <a:r>
              <a:rPr lang="sk-SK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gz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), and (</a:t>
            </a:r>
            <a:r>
              <a:rPr lang="sk-SK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z) </a:t>
            </a:r>
            <a:r>
              <a:rPr lang="en-US" sz="2400" i="1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horses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hôr</a:t>
            </a:r>
            <a:r>
              <a:rPr lang="sk-SK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s</a:t>
            </a:r>
            <a:r>
              <a:rPr lang="sk-SK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z) are allomorphs of the English plural morpheme.</a:t>
            </a:r>
            <a:endParaRPr lang="sk-SK" sz="11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7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Language </a:t>
            </a:r>
            <a:r>
              <a:rPr lang="sk-SK" dirty="0" err="1" smtClean="0"/>
              <a:t>classficiation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Areal classification</a:t>
            </a:r>
          </a:p>
          <a:p>
            <a:r>
              <a:rPr lang="en-US" dirty="0" smtClean="0"/>
              <a:t>Genetic classification</a:t>
            </a:r>
          </a:p>
          <a:p>
            <a:r>
              <a:rPr lang="en-US" dirty="0" smtClean="0"/>
              <a:t>Typological class</a:t>
            </a:r>
            <a:r>
              <a:rPr lang="sk-SK" dirty="0" smtClean="0"/>
              <a:t>i</a:t>
            </a:r>
            <a:r>
              <a:rPr lang="en-US" dirty="0" err="1" smtClean="0"/>
              <a:t>ficiation</a:t>
            </a:r>
            <a:r>
              <a:rPr lang="en-US" dirty="0" smtClean="0"/>
              <a:t> – a) Lexical typology</a:t>
            </a:r>
          </a:p>
          <a:p>
            <a:pPr marL="0" indent="0">
              <a:buNone/>
            </a:pPr>
            <a:r>
              <a:rPr lang="en-US" dirty="0" smtClean="0"/>
              <a:t>					   b) Syntactic </a:t>
            </a:r>
            <a:r>
              <a:rPr lang="en-US" dirty="0" err="1" smtClean="0"/>
              <a:t>typologly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c) Phonological typology</a:t>
            </a:r>
          </a:p>
          <a:p>
            <a:pPr marL="0" indent="0">
              <a:buNone/>
            </a:pPr>
            <a:r>
              <a:rPr lang="en-US" dirty="0" smtClean="0"/>
              <a:t>				d) Morphological typology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0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pronunciation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Great Vowel Shift – long English vowels became </a:t>
            </a:r>
            <a:r>
              <a:rPr lang="en-US" b="1" dirty="0" err="1" smtClean="0"/>
              <a:t>diphtongs</a:t>
            </a:r>
            <a:r>
              <a:rPr lang="en-US" dirty="0" smtClean="0"/>
              <a:t> or were raised</a:t>
            </a:r>
          </a:p>
          <a:p>
            <a:r>
              <a:rPr lang="en-US" dirty="0" smtClean="0"/>
              <a:t>New consonant phonemes - /ŋ/ - no more a mere allophone of /n/ phoneme, /ʒ/ phoneme developed from /</a:t>
            </a:r>
            <a:r>
              <a:rPr lang="en-US" dirty="0" err="1" smtClean="0"/>
              <a:t>zj</a:t>
            </a:r>
            <a:r>
              <a:rPr lang="en-US" dirty="0" smtClean="0"/>
              <a:t>/</a:t>
            </a:r>
          </a:p>
          <a:p>
            <a:r>
              <a:rPr lang="en-US" dirty="0" smtClean="0"/>
              <a:t>/k/ and /w/ still pronounced in words like knight and write</a:t>
            </a:r>
          </a:p>
          <a:p>
            <a:r>
              <a:rPr lang="en-US" dirty="0" smtClean="0"/>
              <a:t>/x/ still pronounced in words like daughter and rough</a:t>
            </a:r>
          </a:p>
          <a:p>
            <a:r>
              <a:rPr lang="en-US" dirty="0" smtClean="0"/>
              <a:t>/w/ dropped in the pronunciation before some back rounded vowels (sword, who...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4" name="Obdĺžnik 3"/>
          <p:cNvSpPr/>
          <p:nvPr/>
        </p:nvSpPr>
        <p:spPr>
          <a:xfrm>
            <a:off x="179512" y="5085184"/>
            <a:ext cx="6562725" cy="14001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16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Its </a:t>
            </a:r>
            <a:r>
              <a:rPr lang="sk-SK" sz="1600" u="sng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hlinkClick r:id="rId2" tooltip="Vowel backness"/>
              </a:rPr>
              <a:t>vowel backness</a:t>
            </a:r>
            <a:r>
              <a:rPr lang="sk-SK" sz="16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is </a:t>
            </a:r>
            <a:r>
              <a:rPr lang="sk-SK" sz="1600" u="sng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hlinkClick r:id="rId3" tooltip="Back vowel"/>
              </a:rPr>
              <a:t>back</a:t>
            </a:r>
            <a:r>
              <a:rPr lang="sk-SK" sz="16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which means the tongue is positioned as far back as possible in the mouth without creating a constriction that would be classified as a </a:t>
            </a:r>
            <a:r>
              <a:rPr lang="sk-SK" sz="1600" u="sng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hlinkClick r:id="rId4" tooltip="Consonant"/>
              </a:rPr>
              <a:t>consonant</a:t>
            </a:r>
            <a:r>
              <a:rPr lang="sk-SK" sz="16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sk-SK" sz="110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16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Its </a:t>
            </a:r>
            <a:r>
              <a:rPr lang="sk-SK" sz="1600" u="sng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  <a:hlinkClick r:id="rId5" tooltip="Roundedness"/>
              </a:rPr>
              <a:t>roundedness</a:t>
            </a:r>
            <a:r>
              <a:rPr lang="sk-SK" sz="160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is protruded, which means that the corners of the lips are drawn together, and the inner surfaces exposed.</a:t>
            </a:r>
            <a:endParaRPr lang="sk-SK" sz="110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10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6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changes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/r/ </a:t>
            </a:r>
            <a:r>
              <a:rPr lang="en-US" dirty="0" smtClean="0"/>
              <a:t>sound disappeared before a pause or a consonant – (18th Cen, non-</a:t>
            </a:r>
            <a:r>
              <a:rPr lang="en-US" dirty="0" err="1" smtClean="0"/>
              <a:t>rhotic</a:t>
            </a:r>
            <a:r>
              <a:rPr lang="en-US" dirty="0" smtClean="0"/>
              <a:t> varieties – New Zealand, South Africa...)</a:t>
            </a:r>
          </a:p>
          <a:p>
            <a:r>
              <a:rPr lang="en-US" dirty="0" smtClean="0"/>
              <a:t>Disappearance of /r/ sound caused the lengthening of previous vowel – arm /</a:t>
            </a:r>
            <a:r>
              <a:rPr lang="en-US" dirty="0" err="1" smtClean="0"/>
              <a:t>ɑːm</a:t>
            </a:r>
            <a:r>
              <a:rPr lang="en-US" dirty="0" smtClean="0"/>
              <a:t>/ </a:t>
            </a:r>
          </a:p>
          <a:p>
            <a:r>
              <a:rPr lang="en-US" dirty="0" smtClean="0"/>
              <a:t>/r/ sound was preserved in </a:t>
            </a:r>
            <a:r>
              <a:rPr lang="en-US" dirty="0" err="1" smtClean="0"/>
              <a:t>Rhotic</a:t>
            </a:r>
            <a:r>
              <a:rPr lang="en-US" dirty="0" smtClean="0"/>
              <a:t> varieties (e.g. North American English) - /</a:t>
            </a:r>
            <a:r>
              <a:rPr lang="en-US" dirty="0" err="1" smtClean="0"/>
              <a:t>ɑːrm</a:t>
            </a:r>
            <a:r>
              <a:rPr lang="en-US" dirty="0" smtClean="0"/>
              <a:t>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18th Century – scientific progress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new words coined</a:t>
            </a:r>
          </a:p>
          <a:p>
            <a:r>
              <a:rPr lang="en-US" dirty="0" smtClean="0"/>
              <a:t>Giving the existing forms new meaning (e.g. physics – power)</a:t>
            </a:r>
          </a:p>
          <a:p>
            <a:r>
              <a:rPr lang="en-US" dirty="0" smtClean="0"/>
              <a:t>Borrowing words from other languages (Greek – larynx, Latin – vertebra, Greek – barometer)</a:t>
            </a:r>
          </a:p>
        </p:txBody>
      </p:sp>
    </p:spTree>
    <p:extLst>
      <p:ext uri="{BB962C8B-B14F-4D97-AF65-F5344CB8AC3E}">
        <p14:creationId xmlns:p14="http://schemas.microsoft.com/office/powerpoint/2010/main" val="30421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Father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710701" cy="28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 l="26367" t="13184" r="12109" b="12841"/>
          <a:stretch>
            <a:fillRect/>
          </a:stretch>
        </p:blipFill>
        <p:spPr bwMode="auto">
          <a:xfrm>
            <a:off x="1071538" y="110219"/>
            <a:ext cx="6929486" cy="66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8000" dirty="0" err="1" smtClean="0"/>
              <a:t>Thank</a:t>
            </a:r>
            <a:r>
              <a:rPr lang="sk-SK" sz="8000" dirty="0" smtClean="0"/>
              <a:t> </a:t>
            </a:r>
            <a:r>
              <a:rPr lang="sk-SK" sz="8000" dirty="0" err="1" smtClean="0"/>
              <a:t>You</a:t>
            </a:r>
            <a:r>
              <a:rPr lang="sk-SK" sz="8000" dirty="0" smtClean="0"/>
              <a:t>!</a:t>
            </a:r>
            <a:r>
              <a:rPr lang="sk-SK" sz="8000" dirty="0"/>
              <a:t/>
            </a:r>
            <a:br>
              <a:rPr lang="sk-SK" sz="8000" dirty="0"/>
            </a:br>
            <a:r>
              <a:rPr lang="sk-SK" dirty="0" err="1" smtClean="0">
                <a:hlinkClick r:id="rId2"/>
              </a:rPr>
              <a:t>pbojo@cambridge.org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40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Areal</a:t>
            </a:r>
            <a:r>
              <a:rPr lang="sk-SK" dirty="0" smtClean="0"/>
              <a:t> </a:t>
            </a:r>
            <a:r>
              <a:rPr lang="sk-SK" dirty="0" err="1" smtClean="0"/>
              <a:t>classification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Languages</a:t>
            </a:r>
            <a:r>
              <a:rPr lang="sk-SK" dirty="0" smtClean="0"/>
              <a:t> </a:t>
            </a:r>
            <a:r>
              <a:rPr lang="sk-SK" dirty="0" err="1" smtClean="0"/>
              <a:t>used</a:t>
            </a:r>
            <a:r>
              <a:rPr lang="sk-SK" dirty="0" smtClean="0"/>
              <a:t> by </a:t>
            </a:r>
            <a:r>
              <a:rPr lang="sk-SK" dirty="0" err="1" smtClean="0"/>
              <a:t>neighbouring</a:t>
            </a:r>
            <a:r>
              <a:rPr lang="sk-SK" dirty="0" smtClean="0"/>
              <a:t> </a:t>
            </a:r>
            <a:r>
              <a:rPr lang="sk-SK" dirty="0" err="1" smtClean="0"/>
              <a:t>communities</a:t>
            </a:r>
            <a:r>
              <a:rPr lang="sk-SK" dirty="0" smtClean="0"/>
              <a:t>, </a:t>
            </a:r>
            <a:r>
              <a:rPr lang="sk-SK" dirty="0" err="1" smtClean="0"/>
              <a:t>although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being</a:t>
            </a:r>
            <a:r>
              <a:rPr lang="sk-SK" dirty="0" smtClean="0"/>
              <a:t> </a:t>
            </a:r>
            <a:r>
              <a:rPr lang="sk-SK" dirty="0" err="1" smtClean="0"/>
              <a:t>genetically</a:t>
            </a:r>
            <a:r>
              <a:rPr lang="sk-SK" dirty="0" smtClean="0"/>
              <a:t> </a:t>
            </a:r>
            <a:r>
              <a:rPr lang="sk-SK" dirty="0" err="1" smtClean="0"/>
              <a:t>related</a:t>
            </a:r>
            <a:r>
              <a:rPr lang="sk-SK" dirty="0" smtClean="0"/>
              <a:t>, </a:t>
            </a:r>
            <a:r>
              <a:rPr lang="sk-SK" dirty="0" err="1" smtClean="0"/>
              <a:t>sometimes</a:t>
            </a:r>
            <a:r>
              <a:rPr lang="sk-SK" dirty="0" smtClean="0"/>
              <a:t> </a:t>
            </a:r>
            <a:r>
              <a:rPr lang="sk-SK" dirty="0" err="1" smtClean="0"/>
              <a:t>influence</a:t>
            </a:r>
            <a:r>
              <a:rPr lang="sk-SK" dirty="0" smtClean="0"/>
              <a:t> </a:t>
            </a:r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and get </a:t>
            </a:r>
            <a:r>
              <a:rPr lang="sk-SK" dirty="0" err="1" smtClean="0"/>
              <a:t>similar</a:t>
            </a:r>
            <a:r>
              <a:rPr lang="sk-SK" dirty="0" smtClean="0"/>
              <a:t> </a:t>
            </a:r>
            <a:r>
              <a:rPr lang="sk-SK" dirty="0" err="1" smtClean="0"/>
              <a:t>features</a:t>
            </a:r>
            <a:r>
              <a:rPr lang="sk-SK" dirty="0" smtClean="0"/>
              <a:t> – CONVERGENT DEVELOPMENT –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become</a:t>
            </a:r>
            <a:r>
              <a:rPr lang="sk-SK" dirty="0" smtClean="0"/>
              <a:t> more </a:t>
            </a:r>
            <a:r>
              <a:rPr lang="sk-SK" dirty="0" err="1" smtClean="0"/>
              <a:t>similar</a:t>
            </a:r>
            <a:r>
              <a:rPr lang="sk-SK" dirty="0" smtClean="0"/>
              <a:t> and </a:t>
            </a:r>
            <a:r>
              <a:rPr lang="sk-SK" dirty="0" err="1" smtClean="0"/>
              <a:t>form</a:t>
            </a:r>
            <a:r>
              <a:rPr lang="sk-SK" dirty="0" smtClean="0"/>
              <a:t> </a:t>
            </a:r>
            <a:r>
              <a:rPr lang="sk-SK" dirty="0" err="1" smtClean="0"/>
              <a:t>various</a:t>
            </a:r>
            <a:r>
              <a:rPr lang="sk-SK" dirty="0" smtClean="0"/>
              <a:t> </a:t>
            </a:r>
            <a:r>
              <a:rPr lang="sk-SK" dirty="0" err="1" smtClean="0"/>
              <a:t>language</a:t>
            </a:r>
            <a:r>
              <a:rPr lang="sk-SK" dirty="0" smtClean="0"/>
              <a:t> </a:t>
            </a:r>
            <a:r>
              <a:rPr lang="sk-SK" dirty="0" err="1" smtClean="0"/>
              <a:t>groups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E.g</a:t>
            </a:r>
            <a:r>
              <a:rPr lang="sk-SK" dirty="0" smtClean="0"/>
              <a:t>. </a:t>
            </a:r>
            <a:r>
              <a:rPr lang="sk-SK" dirty="0" err="1" smtClean="0"/>
              <a:t>Bulgarian</a:t>
            </a:r>
            <a:r>
              <a:rPr lang="sk-SK" dirty="0" smtClean="0"/>
              <a:t> (</a:t>
            </a:r>
            <a:r>
              <a:rPr lang="sk-SK" dirty="0" err="1" smtClean="0"/>
              <a:t>Slavonic</a:t>
            </a:r>
            <a:r>
              <a:rPr lang="sk-SK" dirty="0" smtClean="0"/>
              <a:t>), </a:t>
            </a:r>
            <a:r>
              <a:rPr lang="sk-SK" dirty="0" err="1" smtClean="0"/>
              <a:t>Romanian</a:t>
            </a:r>
            <a:r>
              <a:rPr lang="sk-SK" dirty="0" smtClean="0"/>
              <a:t> (Romance)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442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Genetic</a:t>
            </a:r>
            <a:r>
              <a:rPr lang="sk-SK" dirty="0" smtClean="0"/>
              <a:t> </a:t>
            </a:r>
            <a:r>
              <a:rPr lang="sk-SK" dirty="0" err="1" smtClean="0"/>
              <a:t>classification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Based on historical relationship between languages</a:t>
            </a:r>
          </a:p>
          <a:p>
            <a:r>
              <a:rPr lang="en-US" dirty="0" smtClean="0"/>
              <a:t>Languages evolved from a single parent language belong to the same language family</a:t>
            </a:r>
          </a:p>
          <a:p>
            <a:r>
              <a:rPr lang="en-US" dirty="0" smtClean="0"/>
              <a:t>E.g. English, Italian Russian and other languages all developed from Sanskrit – a pre-historic Proto-Indo-European language. </a:t>
            </a:r>
          </a:p>
          <a:p>
            <a:r>
              <a:rPr lang="en-US" dirty="0" smtClean="0"/>
              <a:t>E.g. – </a:t>
            </a:r>
            <a:r>
              <a:rPr lang="en-US" b="1" i="1" dirty="0" err="1" smtClean="0"/>
              <a:t>bhrátar</a:t>
            </a:r>
            <a:r>
              <a:rPr lang="en-US" dirty="0" smtClean="0"/>
              <a:t> (</a:t>
            </a:r>
            <a:r>
              <a:rPr lang="en-US" dirty="0" err="1" smtClean="0"/>
              <a:t>sanskrit</a:t>
            </a:r>
            <a:r>
              <a:rPr lang="en-US" dirty="0" smtClean="0"/>
              <a:t>), </a:t>
            </a:r>
            <a:r>
              <a:rPr lang="en-US" b="1" i="1" dirty="0" smtClean="0"/>
              <a:t>frater</a:t>
            </a:r>
            <a:r>
              <a:rPr lang="en-US" dirty="0" smtClean="0"/>
              <a:t> – Latin, </a:t>
            </a:r>
            <a:r>
              <a:rPr lang="en-US" b="1" i="1" dirty="0" smtClean="0"/>
              <a:t>brother</a:t>
            </a:r>
            <a:r>
              <a:rPr lang="en-US" dirty="0" smtClean="0"/>
              <a:t> (English) – a formal </a:t>
            </a:r>
            <a:r>
              <a:rPr lang="en-US" dirty="0" err="1" smtClean="0"/>
              <a:t>resenblance</a:t>
            </a:r>
            <a:r>
              <a:rPr lang="en-US" dirty="0" smtClean="0"/>
              <a:t> may be seen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3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Typological</a:t>
            </a:r>
            <a:r>
              <a:rPr lang="sk-SK" dirty="0" smtClean="0"/>
              <a:t> </a:t>
            </a:r>
            <a:r>
              <a:rPr lang="sk-SK" dirty="0" err="1" smtClean="0"/>
              <a:t>Classification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Lexical typology</a:t>
            </a:r>
            <a:r>
              <a:rPr lang="en-US" dirty="0" smtClean="0"/>
              <a:t>: based on lexical difference – </a:t>
            </a:r>
            <a:r>
              <a:rPr lang="sk-SK" b="1" i="1" dirty="0" smtClean="0"/>
              <a:t>1. </a:t>
            </a:r>
            <a:r>
              <a:rPr lang="en-US" b="1" i="1" dirty="0" smtClean="0"/>
              <a:t>explicit type </a:t>
            </a:r>
            <a:r>
              <a:rPr lang="en-US" dirty="0" smtClean="0"/>
              <a:t>– express meaning of the word explicitly, </a:t>
            </a:r>
            <a:r>
              <a:rPr lang="sk-SK" b="1" i="1" dirty="0" smtClean="0"/>
              <a:t>2. </a:t>
            </a:r>
            <a:r>
              <a:rPr lang="en-US" b="1" i="1" dirty="0" smtClean="0"/>
              <a:t>condensed type </a:t>
            </a:r>
            <a:r>
              <a:rPr lang="en-US" dirty="0" smtClean="0"/>
              <a:t>– basic semantic components are expressed by word-formation morphemes. </a:t>
            </a:r>
          </a:p>
          <a:p>
            <a:r>
              <a:rPr lang="en-US" b="1" dirty="0" smtClean="0"/>
              <a:t>Syntactic typology</a:t>
            </a:r>
            <a:r>
              <a:rPr lang="en-US" dirty="0" smtClean="0"/>
              <a:t>: according to sentence patterns: English – SVO type, Welsh – VSO type,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2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Phonological typology – 1. </a:t>
            </a:r>
            <a:r>
              <a:rPr lang="en-US" dirty="0" err="1" smtClean="0"/>
              <a:t>consonantic</a:t>
            </a:r>
            <a:r>
              <a:rPr lang="en-US" dirty="0" smtClean="0"/>
              <a:t> – consonants prevail, 2. Vocalic – vowels prevail </a:t>
            </a:r>
          </a:p>
          <a:p>
            <a:r>
              <a:rPr lang="en-US" dirty="0" smtClean="0"/>
              <a:t>Morphological typology: based on morphological structure of words: a) analytic, b) synthetic – </a:t>
            </a:r>
            <a:r>
              <a:rPr lang="en-US" dirty="0" err="1" smtClean="0"/>
              <a:t>introflectional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agglutinative</a:t>
            </a:r>
          </a:p>
          <a:p>
            <a:pPr marL="0" indent="0">
              <a:buNone/>
            </a:pPr>
            <a:r>
              <a:rPr lang="en-US" dirty="0" smtClean="0"/>
              <a:t>                       polysynthetic </a:t>
            </a:r>
            <a:endParaRPr lang="en-US" dirty="0"/>
          </a:p>
        </p:txBody>
      </p:sp>
      <p:sp>
        <p:nvSpPr>
          <p:cNvPr id="4" name="Obdĺžnik 3"/>
          <p:cNvSpPr/>
          <p:nvPr/>
        </p:nvSpPr>
        <p:spPr>
          <a:xfrm>
            <a:off x="5220072" y="3645024"/>
            <a:ext cx="367240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Intraflectional</a:t>
            </a:r>
            <a:r>
              <a:rPr lang="en-US" dirty="0" smtClean="0">
                <a:solidFill>
                  <a:schemeClr val="tx1"/>
                </a:solidFill>
              </a:rPr>
              <a:t> – grammatical categories expressed by a change inside the word. E.g. Arabic – </a:t>
            </a:r>
            <a:r>
              <a:rPr lang="en-US" dirty="0" err="1" smtClean="0">
                <a:solidFill>
                  <a:schemeClr val="tx1"/>
                </a:solidFill>
              </a:rPr>
              <a:t>kalbun</a:t>
            </a:r>
            <a:r>
              <a:rPr lang="en-US" dirty="0" smtClean="0">
                <a:solidFill>
                  <a:schemeClr val="tx1"/>
                </a:solidFill>
              </a:rPr>
              <a:t> – dog, </a:t>
            </a:r>
            <a:r>
              <a:rPr lang="en-US" dirty="0" err="1" smtClean="0">
                <a:solidFill>
                  <a:schemeClr val="tx1"/>
                </a:solidFill>
              </a:rPr>
              <a:t>kilabun</a:t>
            </a:r>
            <a:r>
              <a:rPr lang="en-US" dirty="0" smtClean="0">
                <a:solidFill>
                  <a:schemeClr val="tx1"/>
                </a:solidFill>
              </a:rPr>
              <a:t> - dogs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788024" y="5157192"/>
            <a:ext cx="4025697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Polysynthetic – complex word forms function as whole sentences, REDUPLICATION: Indonesian – orang – person, orang </a:t>
            </a:r>
            <a:r>
              <a:rPr lang="en-US" dirty="0" err="1" smtClean="0">
                <a:solidFill>
                  <a:schemeClr val="tx1"/>
                </a:solidFill>
              </a:rPr>
              <a:t>orang</a:t>
            </a:r>
            <a:r>
              <a:rPr lang="en-US" dirty="0" smtClean="0">
                <a:solidFill>
                  <a:schemeClr val="tx1"/>
                </a:solidFill>
              </a:rPr>
              <a:t> - people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English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Indo-European languages</a:t>
            </a:r>
          </a:p>
          <a:p>
            <a:r>
              <a:rPr lang="en-US" dirty="0" smtClean="0"/>
              <a:t>Germanic languages</a:t>
            </a:r>
          </a:p>
          <a:p>
            <a:r>
              <a:rPr lang="en-US" dirty="0" smtClean="0"/>
              <a:t>Old English</a:t>
            </a:r>
          </a:p>
          <a:p>
            <a:r>
              <a:rPr lang="en-US" dirty="0" smtClean="0"/>
              <a:t>Middle English</a:t>
            </a:r>
          </a:p>
          <a:p>
            <a:r>
              <a:rPr lang="en-US" dirty="0" smtClean="0"/>
              <a:t>Modern English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Indo-European</a:t>
            </a:r>
            <a:r>
              <a:rPr lang="sk-SK" dirty="0" smtClean="0"/>
              <a:t> </a:t>
            </a:r>
            <a:r>
              <a:rPr lang="sk-SK" dirty="0" err="1" smtClean="0"/>
              <a:t>languages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Proto-Indo-European</a:t>
            </a:r>
            <a:r>
              <a:rPr lang="sk-SK" dirty="0" smtClean="0"/>
              <a:t> </a:t>
            </a:r>
            <a:r>
              <a:rPr lang="sk-SK" dirty="0" err="1" smtClean="0"/>
              <a:t>language</a:t>
            </a:r>
            <a:endParaRPr lang="sk-SK" dirty="0"/>
          </a:p>
        </p:txBody>
      </p:sp>
      <p:pic>
        <p:nvPicPr>
          <p:cNvPr id="1026" name="Picture 2" descr="http://andromeda.rutgers.edu/~jlynch/languag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5929354" cy="4450991"/>
          </a:xfrm>
          <a:prstGeom prst="rect">
            <a:avLst/>
          </a:prstGeom>
          <a:noFill/>
        </p:spPr>
      </p:pic>
      <p:sp>
        <p:nvSpPr>
          <p:cNvPr id="5" name="Ovál 4"/>
          <p:cNvSpPr/>
          <p:nvPr/>
        </p:nvSpPr>
        <p:spPr>
          <a:xfrm>
            <a:off x="5286380" y="2357430"/>
            <a:ext cx="2286016" cy="2214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2214546" y="4929198"/>
            <a:ext cx="2000264" cy="178595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Germanic</a:t>
            </a:r>
            <a:r>
              <a:rPr lang="sk-SK" dirty="0" smtClean="0"/>
              <a:t> </a:t>
            </a:r>
            <a:r>
              <a:rPr lang="sk-SK" dirty="0" err="1" smtClean="0"/>
              <a:t>languages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Germanic languages</a:t>
            </a:r>
            <a:endParaRPr lang="en-US" dirty="0"/>
          </a:p>
        </p:txBody>
      </p:sp>
      <p:pic>
        <p:nvPicPr>
          <p:cNvPr id="16386" name="Picture 2" descr="Chart of the Germanic family of languages"/>
          <p:cNvPicPr>
            <a:picLocks noChangeAspect="1" noChangeArrowheads="1"/>
          </p:cNvPicPr>
          <p:nvPr/>
        </p:nvPicPr>
        <p:blipFill>
          <a:blip r:embed="rId2"/>
          <a:srcRect r="27027"/>
          <a:stretch>
            <a:fillRect/>
          </a:stretch>
        </p:blipFill>
        <p:spPr bwMode="auto">
          <a:xfrm>
            <a:off x="571472" y="2285992"/>
            <a:ext cx="5643602" cy="42342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431</TotalTime>
  <Words>905</Words>
  <Application>Microsoft Office PowerPoint</Application>
  <PresentationFormat>Prezentácia na obrazovke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Cestovanie</vt:lpstr>
      <vt:lpstr>Session 3</vt:lpstr>
      <vt:lpstr>Language classficiation</vt:lpstr>
      <vt:lpstr>Areal classification</vt:lpstr>
      <vt:lpstr>Genetic classification</vt:lpstr>
      <vt:lpstr>Typological Classification</vt:lpstr>
      <vt:lpstr>Prezentácia programu PowerPoint</vt:lpstr>
      <vt:lpstr>Development of English</vt:lpstr>
      <vt:lpstr>Indo-European languages</vt:lpstr>
      <vt:lpstr>Germanic languages</vt:lpstr>
      <vt:lpstr>English</vt:lpstr>
      <vt:lpstr>Old English</vt:lpstr>
      <vt:lpstr>Prezentácia programu PowerPoint</vt:lpstr>
      <vt:lpstr>Prezentácia programu PowerPoint</vt:lpstr>
      <vt:lpstr>Prezentácia programu PowerPoint</vt:lpstr>
      <vt:lpstr>Middle English</vt:lpstr>
      <vt:lpstr>Prezentácia programu PowerPoint</vt:lpstr>
      <vt:lpstr>Prezentácia programu PowerPoint</vt:lpstr>
      <vt:lpstr>Modern English</vt:lpstr>
      <vt:lpstr>Changes in Grammar and Vocabulary</vt:lpstr>
      <vt:lpstr>Changes in pronunciation</vt:lpstr>
      <vt:lpstr>Other changes</vt:lpstr>
      <vt:lpstr>18th Century – scientific progress</vt:lpstr>
      <vt:lpstr>Our Father...</vt:lpstr>
      <vt:lpstr>Prezentácia programu PowerPoint</vt:lpstr>
      <vt:lpstr>Thank You! pbojo@cambridge.org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</dc:title>
  <dc:creator>pc</dc:creator>
  <cp:lastModifiedBy>Peter</cp:lastModifiedBy>
  <cp:revision>31</cp:revision>
  <dcterms:created xsi:type="dcterms:W3CDTF">2013-10-05T19:24:47Z</dcterms:created>
  <dcterms:modified xsi:type="dcterms:W3CDTF">2014-03-02T10:23:24Z</dcterms:modified>
</cp:coreProperties>
</file>